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handoutMasterIdLst>
    <p:handoutMasterId r:id="rId45"/>
  </p:handoutMasterIdLst>
  <p:sldIdLst>
    <p:sldId id="256" r:id="rId2"/>
    <p:sldId id="473" r:id="rId3"/>
    <p:sldId id="436" r:id="rId4"/>
    <p:sldId id="446" r:id="rId5"/>
    <p:sldId id="447" r:id="rId6"/>
    <p:sldId id="428" r:id="rId7"/>
    <p:sldId id="398" r:id="rId8"/>
    <p:sldId id="399" r:id="rId9"/>
    <p:sldId id="343" r:id="rId10"/>
    <p:sldId id="479" r:id="rId11"/>
    <p:sldId id="480" r:id="rId12"/>
    <p:sldId id="474" r:id="rId13"/>
    <p:sldId id="475" r:id="rId14"/>
    <p:sldId id="476" r:id="rId15"/>
    <p:sldId id="477" r:id="rId16"/>
    <p:sldId id="372" r:id="rId17"/>
    <p:sldId id="373" r:id="rId18"/>
    <p:sldId id="482" r:id="rId19"/>
    <p:sldId id="374" r:id="rId20"/>
    <p:sldId id="375" r:id="rId21"/>
    <p:sldId id="376" r:id="rId22"/>
    <p:sldId id="377" r:id="rId23"/>
    <p:sldId id="378" r:id="rId24"/>
    <p:sldId id="483" r:id="rId25"/>
    <p:sldId id="500" r:id="rId26"/>
    <p:sldId id="499" r:id="rId27"/>
    <p:sldId id="379" r:id="rId28"/>
    <p:sldId id="380" r:id="rId29"/>
    <p:sldId id="381" r:id="rId30"/>
    <p:sldId id="382" r:id="rId31"/>
    <p:sldId id="383" r:id="rId32"/>
    <p:sldId id="501" r:id="rId33"/>
    <p:sldId id="497" r:id="rId34"/>
    <p:sldId id="498" r:id="rId35"/>
    <p:sldId id="490" r:id="rId36"/>
    <p:sldId id="493" r:id="rId37"/>
    <p:sldId id="425" r:id="rId38"/>
    <p:sldId id="494" r:id="rId39"/>
    <p:sldId id="443" r:id="rId40"/>
    <p:sldId id="430" r:id="rId41"/>
    <p:sldId id="431" r:id="rId42"/>
    <p:sldId id="426" r:id="rId43"/>
  </p:sldIdLst>
  <p:sldSz cx="9144000" cy="6858000" type="screen4x3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E2269-7A7E-4E2D-BD7E-F40DDFEB1118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AF8EEB-2EDF-4CE5-AAEA-753B6E3E01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6730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4A326F-70F1-4B64-9787-6AAA6032A4F4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070153-BC28-416D-A3AD-06F20F776A2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4275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www.thinkingclassroom.co.uk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logo-design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4925" y="6308725"/>
            <a:ext cx="40322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3"/>
          <p:cNvSpPr txBox="1">
            <a:spLocks noChangeArrowheads="1"/>
          </p:cNvSpPr>
          <p:nvPr userDrawn="1"/>
        </p:nvSpPr>
        <p:spPr bwMode="auto">
          <a:xfrm>
            <a:off x="5437188" y="6499225"/>
            <a:ext cx="3887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b="1" i="1" dirty="0">
                <a:solidFill>
                  <a:srgbClr val="3333FF"/>
                </a:solidFill>
              </a:rPr>
              <a:t>www.thinkingclassroom.co.uk</a:t>
            </a:r>
            <a:endParaRPr lang="en-US" b="1" i="1" dirty="0">
              <a:solidFill>
                <a:srgbClr val="3333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6896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857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970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54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4B20AA7-E231-4857-911E-89440788AAAA}" type="datetimeFigureOut">
              <a:rPr lang="en-GB" smtClean="0"/>
              <a:t>22/02/2012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50EFA951-ED1F-4A34-A6FE-CCE8EB106B90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2" descr="logo-design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34925" y="6308725"/>
            <a:ext cx="40322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3"/>
          <p:cNvSpPr txBox="1">
            <a:spLocks noChangeArrowheads="1"/>
          </p:cNvSpPr>
          <p:nvPr userDrawn="1"/>
        </p:nvSpPr>
        <p:spPr bwMode="auto">
          <a:xfrm>
            <a:off x="5437188" y="6499225"/>
            <a:ext cx="38877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b="1" i="1" dirty="0">
                <a:solidFill>
                  <a:srgbClr val="3333FF"/>
                </a:solidFill>
              </a:rPr>
              <a:t>www.thinkingclassroom.co.uk</a:t>
            </a:r>
            <a:endParaRPr lang="en-US" b="1" i="1" dirty="0">
              <a:solidFill>
                <a:srgbClr val="3333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5" r:id="rId12"/>
    <p:sldLayoutId id="2147483676" r:id="rId13"/>
    <p:sldLayoutId id="2147483677" r:id="rId14"/>
    <p:sldLayoutId id="2147483678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mazon.co.uk/exec/obidos/ASIN/1855392003/wwwaspirocouk-21" TargetMode="External"/><Relationship Id="rId13" Type="http://schemas.openxmlformats.org/officeDocument/2006/relationships/image" Target="../media/image13.jpeg"/><Relationship Id="rId18" Type="http://schemas.openxmlformats.org/officeDocument/2006/relationships/hyperlink" Target="http://www.ldalearning.com/webapp/wcs/stores/servlet/Product_95_10451_-1_197018_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12" Type="http://schemas.openxmlformats.org/officeDocument/2006/relationships/image" Target="../media/image12.jpeg"/><Relationship Id="rId17" Type="http://schemas.openxmlformats.org/officeDocument/2006/relationships/image" Target="../media/image16.jpeg"/><Relationship Id="rId2" Type="http://schemas.openxmlformats.org/officeDocument/2006/relationships/image" Target="../media/image4.jpeg"/><Relationship Id="rId16" Type="http://schemas.openxmlformats.org/officeDocument/2006/relationships/hyperlink" Target="http://www.ldalearning.com/webapp/wcs/stores/servlet/Product_95_10451_-1_197020_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1.jpeg"/><Relationship Id="rId5" Type="http://schemas.openxmlformats.org/officeDocument/2006/relationships/hyperlink" Target="http://www.amazon.co.uk/exec/obidos/ASIN/0439965438/wwwaspirocouk-21" TargetMode="External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19" Type="http://schemas.openxmlformats.org/officeDocument/2006/relationships/image" Target="../media/image17.jpeg"/><Relationship Id="rId4" Type="http://schemas.openxmlformats.org/officeDocument/2006/relationships/image" Target="../media/image6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hyperlink" Target="http://www.thinkingclassroom.co.uk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hyperlink" Target="http://www.thinkingclassroom.co.uk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s://eu.irisconnect.com/accounts/4827/edit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torfaenthinkliteracy.wikispaces.com/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848600" cy="1927225"/>
          </a:xfrm>
        </p:spPr>
        <p:txBody>
          <a:bodyPr/>
          <a:lstStyle/>
          <a:p>
            <a:pPr algn="ctr"/>
            <a:r>
              <a:rPr lang="en-GB" sz="4400" dirty="0" smtClean="0"/>
              <a:t>Developing thinking skills and assessment through literacy</a:t>
            </a:r>
            <a:endParaRPr lang="en-GB" sz="4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409" y="3573016"/>
            <a:ext cx="2541841" cy="250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10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15888"/>
            <a:ext cx="8229600" cy="820737"/>
          </a:xfrm>
          <a:solidFill>
            <a:schemeClr val="bg2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b="1" dirty="0" smtClean="0">
                <a:solidFill>
                  <a:srgbClr val="00B0F0"/>
                </a:solidFill>
                <a:latin typeface="Gungsuh" pitchFamily="18" charset="-127"/>
              </a:rPr>
              <a:t>Indicate group strengths</a:t>
            </a:r>
            <a:endParaRPr lang="en-US" b="1" dirty="0">
              <a:solidFill>
                <a:srgbClr val="00B0F0"/>
              </a:solidFill>
              <a:latin typeface="Gungsuh" pitchFamily="18" charset="-127"/>
            </a:endParaRPr>
          </a:p>
        </p:txBody>
      </p:sp>
      <p:pic>
        <p:nvPicPr>
          <p:cNvPr id="263175" name="Picture 7" descr="group ven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413"/>
            <a:ext cx="6516687" cy="469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044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15888"/>
            <a:ext cx="8229600" cy="820737"/>
          </a:xfrm>
          <a:solidFill>
            <a:schemeClr val="bg2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b="1" dirty="0" smtClean="0">
                <a:solidFill>
                  <a:srgbClr val="00B0F0"/>
                </a:solidFill>
                <a:latin typeface="Gungsuh" pitchFamily="18" charset="-127"/>
              </a:rPr>
              <a:t>Allocate group roles</a:t>
            </a:r>
            <a:endParaRPr lang="en-US" b="1" dirty="0">
              <a:solidFill>
                <a:srgbClr val="00B0F0"/>
              </a:solidFill>
              <a:latin typeface="Gungsuh" pitchFamily="18" charset="-127"/>
            </a:endParaRPr>
          </a:p>
        </p:txBody>
      </p:sp>
      <p:pic>
        <p:nvPicPr>
          <p:cNvPr id="264196" name="Picture 4" descr="rol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26319"/>
            <a:ext cx="3721100" cy="5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29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chair1"/>
          <p:cNvSpPr>
            <a:spLocks noEditPoints="1" noChangeArrowheads="1"/>
          </p:cNvSpPr>
          <p:nvPr/>
        </p:nvSpPr>
        <p:spPr bwMode="auto">
          <a:xfrm rot="7078220">
            <a:off x="5410200" y="2590800"/>
            <a:ext cx="676275" cy="676275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6562" name="Rectangle 5"/>
          <p:cNvSpPr>
            <a:spLocks noChangeArrowheads="1"/>
          </p:cNvSpPr>
          <p:nvPr/>
        </p:nvSpPr>
        <p:spPr bwMode="auto">
          <a:xfrm>
            <a:off x="6352852" y="764704"/>
            <a:ext cx="2611636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Mark out a flip chart page as shown and make sure everyone can write on it at the same time.</a:t>
            </a:r>
            <a:b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(one edge space for each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person in the group)</a:t>
            </a: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6563" name="Group 20"/>
          <p:cNvGrpSpPr>
            <a:grpSpLocks/>
          </p:cNvGrpSpPr>
          <p:nvPr/>
        </p:nvGrpSpPr>
        <p:grpSpPr bwMode="auto">
          <a:xfrm>
            <a:off x="685800" y="1447800"/>
            <a:ext cx="4679950" cy="2957513"/>
            <a:chOff x="432" y="912"/>
            <a:chExt cx="2948" cy="1863"/>
          </a:xfrm>
        </p:grpSpPr>
        <p:sp>
          <p:nvSpPr>
            <p:cNvPr id="66569" name="Rectangle 3"/>
            <p:cNvSpPr>
              <a:spLocks noChangeArrowheads="1"/>
            </p:cNvSpPr>
            <p:nvPr/>
          </p:nvSpPr>
          <p:spPr bwMode="auto">
            <a:xfrm>
              <a:off x="432" y="915"/>
              <a:ext cx="2948" cy="186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570" name="Rectangle 4"/>
            <p:cNvSpPr>
              <a:spLocks noChangeArrowheads="1"/>
            </p:cNvSpPr>
            <p:nvPr/>
          </p:nvSpPr>
          <p:spPr bwMode="auto">
            <a:xfrm>
              <a:off x="432" y="915"/>
              <a:ext cx="2948" cy="186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571" name="Rectangle 6"/>
            <p:cNvSpPr>
              <a:spLocks noChangeArrowheads="1"/>
            </p:cNvSpPr>
            <p:nvPr/>
          </p:nvSpPr>
          <p:spPr bwMode="auto">
            <a:xfrm>
              <a:off x="432" y="912"/>
              <a:ext cx="2948" cy="186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572" name="Oval 7"/>
            <p:cNvSpPr>
              <a:spLocks noChangeArrowheads="1"/>
            </p:cNvSpPr>
            <p:nvPr/>
          </p:nvSpPr>
          <p:spPr bwMode="auto">
            <a:xfrm>
              <a:off x="795" y="1142"/>
              <a:ext cx="2268" cy="136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573" name="Oval 8"/>
            <p:cNvSpPr>
              <a:spLocks noChangeArrowheads="1"/>
            </p:cNvSpPr>
            <p:nvPr/>
          </p:nvSpPr>
          <p:spPr bwMode="auto">
            <a:xfrm>
              <a:off x="1294" y="1414"/>
              <a:ext cx="1224" cy="68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574" name="Line 9"/>
            <p:cNvSpPr>
              <a:spLocks noChangeShapeType="1"/>
            </p:cNvSpPr>
            <p:nvPr/>
          </p:nvSpPr>
          <p:spPr bwMode="auto">
            <a:xfrm flipH="1">
              <a:off x="432" y="2140"/>
              <a:ext cx="499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75" name="Line 10"/>
            <p:cNvSpPr>
              <a:spLocks noChangeShapeType="1"/>
            </p:cNvSpPr>
            <p:nvPr/>
          </p:nvSpPr>
          <p:spPr bwMode="auto">
            <a:xfrm flipH="1">
              <a:off x="1747" y="2503"/>
              <a:ext cx="91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76" name="Line 11"/>
            <p:cNvSpPr>
              <a:spLocks noChangeShapeType="1"/>
            </p:cNvSpPr>
            <p:nvPr/>
          </p:nvSpPr>
          <p:spPr bwMode="auto">
            <a:xfrm flipH="1" flipV="1">
              <a:off x="432" y="1414"/>
              <a:ext cx="453" cy="1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77" name="Line 12"/>
            <p:cNvSpPr>
              <a:spLocks noChangeShapeType="1"/>
            </p:cNvSpPr>
            <p:nvPr/>
          </p:nvSpPr>
          <p:spPr bwMode="auto">
            <a:xfrm flipH="1" flipV="1">
              <a:off x="2881" y="2231"/>
              <a:ext cx="499" cy="3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78" name="Line 13"/>
            <p:cNvSpPr>
              <a:spLocks noChangeShapeType="1"/>
            </p:cNvSpPr>
            <p:nvPr/>
          </p:nvSpPr>
          <p:spPr bwMode="auto">
            <a:xfrm flipH="1">
              <a:off x="2700" y="915"/>
              <a:ext cx="499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579" name="Line 14"/>
            <p:cNvSpPr>
              <a:spLocks noChangeShapeType="1"/>
            </p:cNvSpPr>
            <p:nvPr/>
          </p:nvSpPr>
          <p:spPr bwMode="auto">
            <a:xfrm flipH="1">
              <a:off x="1339" y="915"/>
              <a:ext cx="45" cy="3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9871" name="chair1"/>
          <p:cNvSpPr>
            <a:spLocks noEditPoints="1" noChangeArrowheads="1"/>
          </p:cNvSpPr>
          <p:nvPr/>
        </p:nvSpPr>
        <p:spPr bwMode="auto">
          <a:xfrm rot="9801139">
            <a:off x="3886200" y="4648200"/>
            <a:ext cx="676275" cy="676275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9872" name="chair1"/>
          <p:cNvSpPr>
            <a:spLocks noEditPoints="1" noChangeArrowheads="1"/>
          </p:cNvSpPr>
          <p:nvPr/>
        </p:nvSpPr>
        <p:spPr bwMode="auto">
          <a:xfrm rot="12775574">
            <a:off x="1066800" y="4572000"/>
            <a:ext cx="676275" cy="676275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9873" name="chair1"/>
          <p:cNvSpPr>
            <a:spLocks noEditPoints="1" noChangeArrowheads="1"/>
          </p:cNvSpPr>
          <p:nvPr/>
        </p:nvSpPr>
        <p:spPr bwMode="auto">
          <a:xfrm rot="674139">
            <a:off x="3352800" y="609600"/>
            <a:ext cx="676275" cy="676275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9874" name="chair1"/>
          <p:cNvSpPr>
            <a:spLocks noEditPoints="1" noChangeArrowheads="1"/>
          </p:cNvSpPr>
          <p:nvPr/>
        </p:nvSpPr>
        <p:spPr bwMode="auto">
          <a:xfrm rot="-1402392">
            <a:off x="1066800" y="457200"/>
            <a:ext cx="676275" cy="676275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49875" name="chair1"/>
          <p:cNvSpPr>
            <a:spLocks noEditPoints="1" noChangeArrowheads="1"/>
          </p:cNvSpPr>
          <p:nvPr/>
        </p:nvSpPr>
        <p:spPr bwMode="auto">
          <a:xfrm rot="-5603509">
            <a:off x="0" y="2590800"/>
            <a:ext cx="676275" cy="676275"/>
          </a:xfrm>
          <a:custGeom>
            <a:avLst/>
            <a:gdLst>
              <a:gd name="T0" fmla="*/ 10800 w 21600"/>
              <a:gd name="T1" fmla="*/ 0 h 21600"/>
              <a:gd name="T2" fmla="*/ 21600 w 21600"/>
              <a:gd name="T3" fmla="*/ 10800 h 21600"/>
              <a:gd name="T4" fmla="*/ 10800 w 21600"/>
              <a:gd name="T5" fmla="*/ 21600 h 21600"/>
              <a:gd name="T6" fmla="*/ 0 w 21600"/>
              <a:gd name="T7" fmla="*/ 10800 h 21600"/>
              <a:gd name="T8" fmla="*/ 1593 w 21600"/>
              <a:gd name="T9" fmla="*/ 7848 h 21600"/>
              <a:gd name="T10" fmla="*/ 20317 w 21600"/>
              <a:gd name="T11" fmla="*/ 17575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7752" y="5993"/>
                </a:moveTo>
                <a:lnTo>
                  <a:pt x="13862" y="5993"/>
                </a:lnTo>
                <a:lnTo>
                  <a:pt x="13862" y="3443"/>
                </a:lnTo>
                <a:lnTo>
                  <a:pt x="18455" y="3443"/>
                </a:lnTo>
                <a:lnTo>
                  <a:pt x="18952" y="3443"/>
                </a:lnTo>
                <a:lnTo>
                  <a:pt x="19448" y="3354"/>
                </a:lnTo>
                <a:lnTo>
                  <a:pt x="19697" y="3220"/>
                </a:lnTo>
                <a:lnTo>
                  <a:pt x="20234" y="3041"/>
                </a:lnTo>
                <a:lnTo>
                  <a:pt x="20566" y="2817"/>
                </a:lnTo>
                <a:lnTo>
                  <a:pt x="20731" y="2460"/>
                </a:lnTo>
                <a:lnTo>
                  <a:pt x="20897" y="2102"/>
                </a:lnTo>
                <a:lnTo>
                  <a:pt x="20897" y="1744"/>
                </a:lnTo>
                <a:lnTo>
                  <a:pt x="20897" y="1431"/>
                </a:lnTo>
                <a:lnTo>
                  <a:pt x="20731" y="1073"/>
                </a:lnTo>
                <a:lnTo>
                  <a:pt x="20566" y="716"/>
                </a:lnTo>
                <a:lnTo>
                  <a:pt x="20234" y="492"/>
                </a:lnTo>
                <a:lnTo>
                  <a:pt x="19697" y="224"/>
                </a:lnTo>
                <a:lnTo>
                  <a:pt x="19448" y="134"/>
                </a:lnTo>
                <a:lnTo>
                  <a:pt x="18952" y="0"/>
                </a:lnTo>
                <a:lnTo>
                  <a:pt x="18455" y="0"/>
                </a:lnTo>
                <a:lnTo>
                  <a:pt x="10966" y="0"/>
                </a:lnTo>
                <a:lnTo>
                  <a:pt x="3641" y="0"/>
                </a:lnTo>
                <a:lnTo>
                  <a:pt x="3145" y="0"/>
                </a:lnTo>
                <a:lnTo>
                  <a:pt x="2648" y="134"/>
                </a:lnTo>
                <a:lnTo>
                  <a:pt x="2276" y="224"/>
                </a:lnTo>
                <a:lnTo>
                  <a:pt x="1945" y="492"/>
                </a:lnTo>
                <a:lnTo>
                  <a:pt x="1697" y="716"/>
                </a:lnTo>
                <a:lnTo>
                  <a:pt x="1366" y="1073"/>
                </a:lnTo>
                <a:lnTo>
                  <a:pt x="1200" y="1431"/>
                </a:lnTo>
                <a:lnTo>
                  <a:pt x="1200" y="1744"/>
                </a:lnTo>
                <a:lnTo>
                  <a:pt x="1200" y="2102"/>
                </a:lnTo>
                <a:lnTo>
                  <a:pt x="1366" y="2460"/>
                </a:lnTo>
                <a:lnTo>
                  <a:pt x="1697" y="2817"/>
                </a:lnTo>
                <a:lnTo>
                  <a:pt x="1945" y="3041"/>
                </a:lnTo>
                <a:lnTo>
                  <a:pt x="2276" y="3220"/>
                </a:lnTo>
                <a:lnTo>
                  <a:pt x="2648" y="3354"/>
                </a:lnTo>
                <a:lnTo>
                  <a:pt x="3145" y="3443"/>
                </a:lnTo>
                <a:lnTo>
                  <a:pt x="3641" y="3443"/>
                </a:lnTo>
                <a:lnTo>
                  <a:pt x="8152" y="3443"/>
                </a:lnTo>
                <a:lnTo>
                  <a:pt x="8152" y="5993"/>
                </a:lnTo>
                <a:lnTo>
                  <a:pt x="3890" y="5993"/>
                </a:lnTo>
                <a:lnTo>
                  <a:pt x="3145" y="6127"/>
                </a:lnTo>
                <a:lnTo>
                  <a:pt x="2276" y="6306"/>
                </a:lnTo>
                <a:lnTo>
                  <a:pt x="1697" y="6663"/>
                </a:lnTo>
                <a:lnTo>
                  <a:pt x="1200" y="7155"/>
                </a:lnTo>
                <a:lnTo>
                  <a:pt x="662" y="7737"/>
                </a:lnTo>
                <a:lnTo>
                  <a:pt x="166" y="8273"/>
                </a:lnTo>
                <a:lnTo>
                  <a:pt x="0" y="8989"/>
                </a:lnTo>
                <a:lnTo>
                  <a:pt x="0" y="9525"/>
                </a:lnTo>
                <a:lnTo>
                  <a:pt x="0" y="10822"/>
                </a:lnTo>
                <a:lnTo>
                  <a:pt x="0" y="15831"/>
                </a:lnTo>
                <a:lnTo>
                  <a:pt x="166" y="16547"/>
                </a:lnTo>
                <a:lnTo>
                  <a:pt x="662" y="17307"/>
                </a:lnTo>
                <a:lnTo>
                  <a:pt x="1697" y="18380"/>
                </a:lnTo>
                <a:lnTo>
                  <a:pt x="2814" y="19275"/>
                </a:lnTo>
                <a:lnTo>
                  <a:pt x="3641" y="19766"/>
                </a:lnTo>
                <a:lnTo>
                  <a:pt x="4428" y="20169"/>
                </a:lnTo>
                <a:lnTo>
                  <a:pt x="5421" y="20527"/>
                </a:lnTo>
                <a:lnTo>
                  <a:pt x="6372" y="20884"/>
                </a:lnTo>
                <a:lnTo>
                  <a:pt x="7572" y="21242"/>
                </a:lnTo>
                <a:lnTo>
                  <a:pt x="8648" y="21466"/>
                </a:lnTo>
                <a:lnTo>
                  <a:pt x="9766" y="21600"/>
                </a:lnTo>
                <a:lnTo>
                  <a:pt x="11131" y="21600"/>
                </a:lnTo>
                <a:lnTo>
                  <a:pt x="12414" y="21600"/>
                </a:lnTo>
                <a:lnTo>
                  <a:pt x="13779" y="21466"/>
                </a:lnTo>
                <a:lnTo>
                  <a:pt x="14855" y="21242"/>
                </a:lnTo>
                <a:lnTo>
                  <a:pt x="15807" y="20884"/>
                </a:lnTo>
                <a:lnTo>
                  <a:pt x="16841" y="20527"/>
                </a:lnTo>
                <a:lnTo>
                  <a:pt x="17669" y="20169"/>
                </a:lnTo>
                <a:lnTo>
                  <a:pt x="18455" y="19766"/>
                </a:lnTo>
                <a:lnTo>
                  <a:pt x="19117" y="19275"/>
                </a:lnTo>
                <a:lnTo>
                  <a:pt x="20234" y="18380"/>
                </a:lnTo>
                <a:lnTo>
                  <a:pt x="21062" y="17307"/>
                </a:lnTo>
                <a:lnTo>
                  <a:pt x="21600" y="16547"/>
                </a:lnTo>
                <a:lnTo>
                  <a:pt x="21600" y="15831"/>
                </a:lnTo>
                <a:lnTo>
                  <a:pt x="21600" y="10733"/>
                </a:lnTo>
                <a:lnTo>
                  <a:pt x="21600" y="9525"/>
                </a:lnTo>
                <a:lnTo>
                  <a:pt x="21600" y="8989"/>
                </a:lnTo>
                <a:lnTo>
                  <a:pt x="21434" y="8273"/>
                </a:lnTo>
                <a:lnTo>
                  <a:pt x="21062" y="7737"/>
                </a:lnTo>
                <a:lnTo>
                  <a:pt x="20566" y="7155"/>
                </a:lnTo>
                <a:lnTo>
                  <a:pt x="19903" y="6663"/>
                </a:lnTo>
                <a:lnTo>
                  <a:pt x="19283" y="6306"/>
                </a:lnTo>
                <a:lnTo>
                  <a:pt x="18621" y="6127"/>
                </a:lnTo>
                <a:lnTo>
                  <a:pt x="17752" y="5993"/>
                </a:lnTo>
                <a:close/>
              </a:path>
              <a:path w="21600" h="21600" extrusionOk="0">
                <a:moveTo>
                  <a:pt x="8152" y="3443"/>
                </a:moveTo>
                <a:lnTo>
                  <a:pt x="13862" y="3443"/>
                </a:lnTo>
              </a:path>
              <a:path w="21600" h="21600" extrusionOk="0">
                <a:moveTo>
                  <a:pt x="8152" y="5993"/>
                </a:moveTo>
                <a:lnTo>
                  <a:pt x="13862" y="5993"/>
                </a:lnTo>
              </a:path>
            </a:pathLst>
          </a:custGeom>
          <a:solidFill>
            <a:srgbClr val="CC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2762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ChangeArrowheads="1"/>
          </p:cNvSpPr>
          <p:nvPr/>
        </p:nvSpPr>
        <p:spPr bwMode="auto">
          <a:xfrm>
            <a:off x="900113" y="2924175"/>
            <a:ext cx="4679950" cy="2952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10" name="Rectangle 3"/>
          <p:cNvSpPr>
            <a:spLocks noChangeArrowheads="1"/>
          </p:cNvSpPr>
          <p:nvPr/>
        </p:nvSpPr>
        <p:spPr bwMode="auto">
          <a:xfrm>
            <a:off x="900113" y="2924175"/>
            <a:ext cx="4679950" cy="2952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11" name="Rectangle 4"/>
          <p:cNvSpPr>
            <a:spLocks noChangeArrowheads="1"/>
          </p:cNvSpPr>
          <p:nvPr/>
        </p:nvSpPr>
        <p:spPr bwMode="auto">
          <a:xfrm>
            <a:off x="5580112" y="332656"/>
            <a:ext cx="3707904" cy="6193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GB" sz="28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INDIVIDUALLY,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 your own space, write answers to these 2 prompts:</a:t>
            </a:r>
            <a:b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1. Effective ways (activities etc.) in which I/we already use Thinking Skills and Assessment</a:t>
            </a:r>
          </a:p>
          <a:p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 What help/support/ resources/ideas etc. I/we need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not share yet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b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minutes</a:t>
            </a: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1909" name="Rectangle 5"/>
          <p:cNvSpPr>
            <a:spLocks noChangeArrowheads="1"/>
          </p:cNvSpPr>
          <p:nvPr/>
        </p:nvSpPr>
        <p:spPr bwMode="auto">
          <a:xfrm>
            <a:off x="900113" y="2919413"/>
            <a:ext cx="4679950" cy="29527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13" name="Oval 6"/>
          <p:cNvSpPr>
            <a:spLocks noChangeArrowheads="1"/>
          </p:cNvSpPr>
          <p:nvPr/>
        </p:nvSpPr>
        <p:spPr bwMode="auto">
          <a:xfrm>
            <a:off x="1476375" y="3284538"/>
            <a:ext cx="3600450" cy="21605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14" name="Oval 7"/>
          <p:cNvSpPr>
            <a:spLocks noChangeArrowheads="1"/>
          </p:cNvSpPr>
          <p:nvPr/>
        </p:nvSpPr>
        <p:spPr bwMode="auto">
          <a:xfrm>
            <a:off x="2268538" y="3716338"/>
            <a:ext cx="1943100" cy="10810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615" name="Line 8"/>
          <p:cNvSpPr>
            <a:spLocks noChangeShapeType="1"/>
          </p:cNvSpPr>
          <p:nvPr/>
        </p:nvSpPr>
        <p:spPr bwMode="auto">
          <a:xfrm flipH="1">
            <a:off x="900113" y="4868863"/>
            <a:ext cx="792162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16" name="Line 9"/>
          <p:cNvSpPr>
            <a:spLocks noChangeShapeType="1"/>
          </p:cNvSpPr>
          <p:nvPr/>
        </p:nvSpPr>
        <p:spPr bwMode="auto">
          <a:xfrm flipH="1">
            <a:off x="2987675" y="5445125"/>
            <a:ext cx="144463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17" name="Line 10"/>
          <p:cNvSpPr>
            <a:spLocks noChangeShapeType="1"/>
          </p:cNvSpPr>
          <p:nvPr/>
        </p:nvSpPr>
        <p:spPr bwMode="auto">
          <a:xfrm flipH="1" flipV="1">
            <a:off x="900113" y="3716338"/>
            <a:ext cx="719137" cy="217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18" name="Line 11"/>
          <p:cNvSpPr>
            <a:spLocks noChangeShapeType="1"/>
          </p:cNvSpPr>
          <p:nvPr/>
        </p:nvSpPr>
        <p:spPr bwMode="auto">
          <a:xfrm flipH="1" flipV="1">
            <a:off x="4787900" y="5013325"/>
            <a:ext cx="792163" cy="5762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19" name="Line 12"/>
          <p:cNvSpPr>
            <a:spLocks noChangeShapeType="1"/>
          </p:cNvSpPr>
          <p:nvPr/>
        </p:nvSpPr>
        <p:spPr bwMode="auto">
          <a:xfrm flipH="1">
            <a:off x="4500563" y="2924175"/>
            <a:ext cx="792162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8620" name="Line 13"/>
          <p:cNvSpPr>
            <a:spLocks noChangeShapeType="1"/>
          </p:cNvSpPr>
          <p:nvPr/>
        </p:nvSpPr>
        <p:spPr bwMode="auto">
          <a:xfrm flipH="1">
            <a:off x="2339975" y="2924175"/>
            <a:ext cx="71438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1918" name="Line 14"/>
          <p:cNvSpPr>
            <a:spLocks noChangeShapeType="1"/>
          </p:cNvSpPr>
          <p:nvPr/>
        </p:nvSpPr>
        <p:spPr bwMode="auto">
          <a:xfrm flipH="1">
            <a:off x="4521201" y="2780506"/>
            <a:ext cx="1152525" cy="28733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3718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9" grpId="0" animBg="1"/>
      <p:bldP spid="2519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/>
          <p:cNvSpPr>
            <a:spLocks noChangeArrowheads="1"/>
          </p:cNvSpPr>
          <p:nvPr/>
        </p:nvSpPr>
        <p:spPr bwMode="auto">
          <a:xfrm>
            <a:off x="900113" y="2924175"/>
            <a:ext cx="4679950" cy="2952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9634" name="Oval 3"/>
          <p:cNvSpPr>
            <a:spLocks noChangeArrowheads="1"/>
          </p:cNvSpPr>
          <p:nvPr/>
        </p:nvSpPr>
        <p:spPr bwMode="auto">
          <a:xfrm>
            <a:off x="1476375" y="3284538"/>
            <a:ext cx="3600450" cy="21605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Oval 5"/>
          <p:cNvSpPr>
            <a:spLocks noChangeArrowheads="1"/>
          </p:cNvSpPr>
          <p:nvPr/>
        </p:nvSpPr>
        <p:spPr bwMode="auto">
          <a:xfrm>
            <a:off x="1476375" y="3284538"/>
            <a:ext cx="3600450" cy="2160587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9635" name="Oval 4"/>
          <p:cNvSpPr>
            <a:spLocks noChangeArrowheads="1"/>
          </p:cNvSpPr>
          <p:nvPr/>
        </p:nvSpPr>
        <p:spPr bwMode="auto">
          <a:xfrm>
            <a:off x="2268538" y="3716338"/>
            <a:ext cx="1943100" cy="10810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9636" name="Line 5"/>
          <p:cNvSpPr>
            <a:spLocks noChangeShapeType="1"/>
          </p:cNvSpPr>
          <p:nvPr/>
        </p:nvSpPr>
        <p:spPr bwMode="auto">
          <a:xfrm flipH="1">
            <a:off x="900113" y="4868863"/>
            <a:ext cx="792162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37" name="Line 6"/>
          <p:cNvSpPr>
            <a:spLocks noChangeShapeType="1"/>
          </p:cNvSpPr>
          <p:nvPr/>
        </p:nvSpPr>
        <p:spPr bwMode="auto">
          <a:xfrm flipH="1">
            <a:off x="2987675" y="5445125"/>
            <a:ext cx="144463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38" name="Line 7"/>
          <p:cNvSpPr>
            <a:spLocks noChangeShapeType="1"/>
          </p:cNvSpPr>
          <p:nvPr/>
        </p:nvSpPr>
        <p:spPr bwMode="auto">
          <a:xfrm flipH="1" flipV="1">
            <a:off x="900113" y="3716338"/>
            <a:ext cx="719137" cy="217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39" name="Line 8"/>
          <p:cNvSpPr>
            <a:spLocks noChangeShapeType="1"/>
          </p:cNvSpPr>
          <p:nvPr/>
        </p:nvSpPr>
        <p:spPr bwMode="auto">
          <a:xfrm flipH="1" flipV="1">
            <a:off x="4787900" y="5013325"/>
            <a:ext cx="792163" cy="5762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40" name="Line 9"/>
          <p:cNvSpPr>
            <a:spLocks noChangeShapeType="1"/>
          </p:cNvSpPr>
          <p:nvPr/>
        </p:nvSpPr>
        <p:spPr bwMode="auto">
          <a:xfrm flipH="1">
            <a:off x="4500563" y="2924175"/>
            <a:ext cx="792162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41" name="Line 10"/>
          <p:cNvSpPr>
            <a:spLocks noChangeShapeType="1"/>
          </p:cNvSpPr>
          <p:nvPr/>
        </p:nvSpPr>
        <p:spPr bwMode="auto">
          <a:xfrm flipH="1">
            <a:off x="2339975" y="2924175"/>
            <a:ext cx="71438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9642" name="Rectangle 11"/>
          <p:cNvSpPr>
            <a:spLocks noChangeArrowheads="1"/>
          </p:cNvSpPr>
          <p:nvPr/>
        </p:nvSpPr>
        <p:spPr bwMode="auto">
          <a:xfrm>
            <a:off x="5791200" y="457200"/>
            <a:ext cx="3108325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GB" sz="28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TURN,</a:t>
            </a:r>
            <a:br>
              <a:rPr lang="en-GB" sz="28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sweep* round the group, sharing with each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other.</a:t>
            </a:r>
          </a:p>
          <a:p>
            <a:endParaRPr lang="en-GB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If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there’s time left over, begin to discuss what you’ve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shared.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18 </a:t>
            </a:r>
            <a:r>
              <a:rPr lang="en-GB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minutes</a:t>
            </a:r>
            <a:endParaRPr lang="en-GB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2940" name="Text Box 12"/>
          <p:cNvSpPr txBox="1">
            <a:spLocks noChangeArrowheads="1"/>
          </p:cNvSpPr>
          <p:nvPr/>
        </p:nvSpPr>
        <p:spPr bwMode="auto">
          <a:xfrm>
            <a:off x="107504" y="318135"/>
            <a:ext cx="554461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/>
              <a:t>*Sweep = ring-fenced </a:t>
            </a:r>
            <a:r>
              <a:rPr lang="en-GB" sz="2800" dirty="0" smtClean="0"/>
              <a:t>time for speaker: no </a:t>
            </a:r>
            <a:r>
              <a:rPr lang="en-GB" sz="2800" dirty="0"/>
              <a:t>interruptions, questions, comments or </a:t>
            </a:r>
            <a:r>
              <a:rPr lang="en-GB" sz="2800" dirty="0" smtClean="0"/>
              <a:t>challenges. However, make notes if you want to here:</a:t>
            </a:r>
            <a:endParaRPr lang="en-GB" sz="2800" dirty="0"/>
          </a:p>
        </p:txBody>
      </p:sp>
      <p:grpSp>
        <p:nvGrpSpPr>
          <p:cNvPr id="14" name="Group 13"/>
          <p:cNvGrpSpPr/>
          <p:nvPr/>
        </p:nvGrpSpPr>
        <p:grpSpPr>
          <a:xfrm>
            <a:off x="1037700" y="2960762"/>
            <a:ext cx="4433543" cy="2781151"/>
            <a:chOff x="1037700" y="2960762"/>
            <a:chExt cx="4433543" cy="2781151"/>
          </a:xfrm>
        </p:grpSpPr>
        <p:sp>
          <p:nvSpPr>
            <p:cNvPr id="12" name="Right Arrow 11"/>
            <p:cNvSpPr/>
            <p:nvPr/>
          </p:nvSpPr>
          <p:spPr>
            <a:xfrm>
              <a:off x="3132138" y="2960762"/>
              <a:ext cx="792014" cy="287263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ight Arrow 23"/>
            <p:cNvSpPr/>
            <p:nvPr/>
          </p:nvSpPr>
          <p:spPr>
            <a:xfrm rot="5400000">
              <a:off x="4931605" y="3959189"/>
              <a:ext cx="792014" cy="287263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ight Arrow 24"/>
            <p:cNvSpPr/>
            <p:nvPr/>
          </p:nvSpPr>
          <p:spPr>
            <a:xfrm rot="20312430">
              <a:off x="1206426" y="3176587"/>
              <a:ext cx="792014" cy="287263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ight Arrow 25"/>
            <p:cNvSpPr/>
            <p:nvPr/>
          </p:nvSpPr>
          <p:spPr>
            <a:xfrm rot="16200000">
              <a:off x="785325" y="4329224"/>
              <a:ext cx="792014" cy="287263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Right Arrow 26"/>
            <p:cNvSpPr/>
            <p:nvPr/>
          </p:nvSpPr>
          <p:spPr>
            <a:xfrm rot="10095551">
              <a:off x="4046383" y="5445957"/>
              <a:ext cx="792014" cy="287263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Right Arrow 27"/>
            <p:cNvSpPr/>
            <p:nvPr/>
          </p:nvSpPr>
          <p:spPr>
            <a:xfrm rot="11651486">
              <a:off x="1602433" y="5454650"/>
              <a:ext cx="792014" cy="287263"/>
            </a:xfrm>
            <a:prstGeom prst="rightArrow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" name="Down Arrow 12"/>
          <p:cNvSpPr/>
          <p:nvPr/>
        </p:nvSpPr>
        <p:spPr>
          <a:xfrm>
            <a:off x="3383968" y="2287201"/>
            <a:ext cx="288354" cy="1343412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53092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52940" grpId="0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2"/>
          <p:cNvSpPr>
            <a:spLocks noChangeArrowheads="1"/>
          </p:cNvSpPr>
          <p:nvPr/>
        </p:nvSpPr>
        <p:spPr bwMode="auto">
          <a:xfrm>
            <a:off x="900113" y="2924175"/>
            <a:ext cx="4679950" cy="29527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82" name="Rectangle 3"/>
          <p:cNvSpPr>
            <a:spLocks noChangeArrowheads="1"/>
          </p:cNvSpPr>
          <p:nvPr/>
        </p:nvSpPr>
        <p:spPr bwMode="auto">
          <a:xfrm>
            <a:off x="6084888" y="692696"/>
            <a:ext cx="28797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GB" sz="3200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TOGETHER</a:t>
            </a: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b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the centre, </a:t>
            </a:r>
            <a:r>
              <a:rPr lang="en-GB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summarise you group’s requests</a:t>
            </a:r>
          </a:p>
          <a:p>
            <a:endParaRPr lang="en-GB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GB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GB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3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 </a:t>
            </a:r>
            <a:r>
              <a:rPr lang="en-GB" sz="3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minutes</a:t>
            </a:r>
            <a:endParaRPr lang="en-GB" sz="4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683" name="Oval 4"/>
          <p:cNvSpPr>
            <a:spLocks noChangeArrowheads="1"/>
          </p:cNvSpPr>
          <p:nvPr/>
        </p:nvSpPr>
        <p:spPr bwMode="auto">
          <a:xfrm>
            <a:off x="1476375" y="3284538"/>
            <a:ext cx="3600450" cy="21605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84" name="Oval 5"/>
          <p:cNvSpPr>
            <a:spLocks noChangeArrowheads="1"/>
          </p:cNvSpPr>
          <p:nvPr/>
        </p:nvSpPr>
        <p:spPr bwMode="auto">
          <a:xfrm>
            <a:off x="1476375" y="3284538"/>
            <a:ext cx="3600450" cy="2160587"/>
          </a:xfrm>
          <a:prstGeom prst="ellipse">
            <a:avLst/>
          </a:prstGeom>
          <a:solidFill>
            <a:srgbClr val="99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85" name="Oval 6"/>
          <p:cNvSpPr>
            <a:spLocks noChangeArrowheads="1"/>
          </p:cNvSpPr>
          <p:nvPr/>
        </p:nvSpPr>
        <p:spPr bwMode="auto">
          <a:xfrm>
            <a:off x="2268538" y="3716338"/>
            <a:ext cx="1943100" cy="1081087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686" name="Line 7"/>
          <p:cNvSpPr>
            <a:spLocks noChangeShapeType="1"/>
          </p:cNvSpPr>
          <p:nvPr/>
        </p:nvSpPr>
        <p:spPr bwMode="auto">
          <a:xfrm flipH="1">
            <a:off x="900113" y="4868863"/>
            <a:ext cx="792162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687" name="Line 8"/>
          <p:cNvSpPr>
            <a:spLocks noChangeShapeType="1"/>
          </p:cNvSpPr>
          <p:nvPr/>
        </p:nvSpPr>
        <p:spPr bwMode="auto">
          <a:xfrm flipH="1">
            <a:off x="2987675" y="5445125"/>
            <a:ext cx="144463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688" name="Line 9"/>
          <p:cNvSpPr>
            <a:spLocks noChangeShapeType="1"/>
          </p:cNvSpPr>
          <p:nvPr/>
        </p:nvSpPr>
        <p:spPr bwMode="auto">
          <a:xfrm flipH="1" flipV="1">
            <a:off x="900113" y="3716338"/>
            <a:ext cx="719137" cy="2174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689" name="Line 10"/>
          <p:cNvSpPr>
            <a:spLocks noChangeShapeType="1"/>
          </p:cNvSpPr>
          <p:nvPr/>
        </p:nvSpPr>
        <p:spPr bwMode="auto">
          <a:xfrm flipH="1" flipV="1">
            <a:off x="4787900" y="5013325"/>
            <a:ext cx="792163" cy="5762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690" name="Line 11"/>
          <p:cNvSpPr>
            <a:spLocks noChangeShapeType="1"/>
          </p:cNvSpPr>
          <p:nvPr/>
        </p:nvSpPr>
        <p:spPr bwMode="auto">
          <a:xfrm flipH="1">
            <a:off x="4500563" y="2924175"/>
            <a:ext cx="792162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691" name="Line 12"/>
          <p:cNvSpPr>
            <a:spLocks noChangeShapeType="1"/>
          </p:cNvSpPr>
          <p:nvPr/>
        </p:nvSpPr>
        <p:spPr bwMode="auto">
          <a:xfrm flipH="1">
            <a:off x="2339975" y="2924175"/>
            <a:ext cx="71438" cy="5048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4989" name="Oval 13"/>
          <p:cNvSpPr>
            <a:spLocks noChangeArrowheads="1"/>
          </p:cNvSpPr>
          <p:nvPr/>
        </p:nvSpPr>
        <p:spPr bwMode="auto">
          <a:xfrm>
            <a:off x="2273300" y="3716338"/>
            <a:ext cx="1944688" cy="1081087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4990" name="Line 14"/>
          <p:cNvSpPr>
            <a:spLocks noChangeShapeType="1"/>
          </p:cNvSpPr>
          <p:nvPr/>
        </p:nvSpPr>
        <p:spPr bwMode="auto">
          <a:xfrm flipH="1">
            <a:off x="3581400" y="4114800"/>
            <a:ext cx="2438400" cy="444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81984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89" grpId="0" animBg="1"/>
      <p:bldP spid="25499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34925" y="1773238"/>
            <a:ext cx="9144000" cy="45259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GB" sz="6000" b="1" dirty="0" smtClean="0">
                <a:solidFill>
                  <a:srgbClr val="0000FF"/>
                </a:solidFill>
                <a:latin typeface="Batang" pitchFamily="18" charset="-127"/>
              </a:rPr>
              <a:t>Engaging Starters:</a:t>
            </a:r>
          </a:p>
          <a:p>
            <a:pPr algn="ctr" eaLnBrk="1" hangingPunct="1">
              <a:buFontTx/>
              <a:buNone/>
            </a:pPr>
            <a:r>
              <a:rPr lang="en-GB" sz="6000" b="1" dirty="0" smtClean="0">
                <a:solidFill>
                  <a:srgbClr val="0000FF"/>
                </a:solidFill>
                <a:latin typeface="Batang" pitchFamily="18" charset="-127"/>
              </a:rPr>
              <a:t>Visual, 122 and</a:t>
            </a:r>
            <a:br>
              <a:rPr lang="en-GB" sz="6000" b="1" dirty="0" smtClean="0">
                <a:solidFill>
                  <a:srgbClr val="0000FF"/>
                </a:solidFill>
                <a:latin typeface="Batang" pitchFamily="18" charset="-127"/>
              </a:rPr>
            </a:br>
            <a:r>
              <a:rPr lang="en-GB" sz="6000" b="1" dirty="0" smtClean="0">
                <a:solidFill>
                  <a:srgbClr val="0000FF"/>
                </a:solidFill>
                <a:latin typeface="Batang" pitchFamily="18" charset="-127"/>
              </a:rPr>
              <a:t>5x5</a:t>
            </a:r>
          </a:p>
          <a:p>
            <a:pPr eaLnBrk="1" hangingPunct="1">
              <a:buFontTx/>
              <a:buNone/>
            </a:pPr>
            <a:endParaRPr lang="en-GB" sz="4000" dirty="0" smtClean="0"/>
          </a:p>
          <a:p>
            <a:pPr eaLnBrk="1" hangingPunct="1"/>
            <a:endParaRPr lang="en-GB" sz="4000" dirty="0" smtClean="0"/>
          </a:p>
        </p:txBody>
      </p:sp>
    </p:spTree>
    <p:extLst>
      <p:ext uri="{BB962C8B-B14F-4D97-AF65-F5344CB8AC3E}">
        <p14:creationId xmlns:p14="http://schemas.microsoft.com/office/powerpoint/2010/main" val="39654763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06" name="Picture 6" descr="highpain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84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140711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06" name="Picture 6" descr="highpain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84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5"/>
          <p:cNvSpPr txBox="1">
            <a:spLocks noChangeArrowheads="1"/>
          </p:cNvSpPr>
          <p:nvPr/>
        </p:nvSpPr>
        <p:spPr bwMode="auto">
          <a:xfrm>
            <a:off x="6443663" y="188913"/>
            <a:ext cx="2592387" cy="480131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 dirty="0">
                <a:solidFill>
                  <a:srgbClr val="0000FF"/>
                </a:solidFill>
              </a:rPr>
              <a:t>Individually</a:t>
            </a:r>
            <a:r>
              <a:rPr lang="en-GB" sz="3200" dirty="0"/>
              <a:t>: </a:t>
            </a:r>
            <a:r>
              <a:rPr lang="en-GB" sz="3200" dirty="0" smtClean="0"/>
              <a:t>write down how many window panes there are</a:t>
            </a:r>
            <a:endParaRPr lang="en-GB" sz="3200" dirty="0"/>
          </a:p>
          <a:p>
            <a:pPr>
              <a:spcBef>
                <a:spcPct val="50000"/>
              </a:spcBef>
            </a:pPr>
            <a:r>
              <a:rPr lang="en-GB" sz="3200" dirty="0"/>
              <a:t>(1 minute)</a:t>
            </a:r>
          </a:p>
          <a:p>
            <a:pPr>
              <a:spcBef>
                <a:spcPct val="50000"/>
              </a:spcBef>
            </a:pP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3206478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highpain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84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 Box 3"/>
          <p:cNvSpPr txBox="1">
            <a:spLocks noChangeArrowheads="1"/>
          </p:cNvSpPr>
          <p:nvPr/>
        </p:nvSpPr>
        <p:spPr bwMode="auto">
          <a:xfrm>
            <a:off x="6443663" y="188913"/>
            <a:ext cx="2592387" cy="42780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3200" dirty="0">
                <a:solidFill>
                  <a:srgbClr val="0000FF"/>
                </a:solidFill>
              </a:rPr>
              <a:t>Pair-Share:</a:t>
            </a:r>
            <a:r>
              <a:rPr lang="en-GB" sz="3200" dirty="0"/>
              <a:t> Tell a partner your </a:t>
            </a:r>
            <a:r>
              <a:rPr lang="en-GB" sz="3200" dirty="0" smtClean="0"/>
              <a:t>number, hear theirs, then decide who is correct</a:t>
            </a:r>
            <a:endParaRPr lang="en-GB" sz="3200" dirty="0"/>
          </a:p>
          <a:p>
            <a:pPr>
              <a:spcBef>
                <a:spcPct val="50000"/>
              </a:spcBef>
            </a:pPr>
            <a:r>
              <a:rPr lang="en-GB" sz="3200" dirty="0" smtClean="0"/>
              <a:t>(1 minute)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944003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7410" name="Picture 3" descr="51ZgjPv3vS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5200" y="4632920"/>
            <a:ext cx="1673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51Kj3jjDmt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8" y="2804120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51DiWy8kRx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81213" y="4632920"/>
            <a:ext cx="16732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6" descr="Daily Brainteasers - Thinking Skills - Ages 7-9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0600" y="4632920"/>
            <a:ext cx="113188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7" descr="Multiple Intelligences in practice">
            <a:hlinkClick r:id="rId5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19425" y="2804120"/>
            <a:ext cx="11842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8" descr="Moving to Secondary School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410075" y="2804120"/>
            <a:ext cx="118268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6" name="Group 9"/>
          <p:cNvGrpSpPr>
            <a:grpSpLocks/>
          </p:cNvGrpSpPr>
          <p:nvPr/>
        </p:nvGrpSpPr>
        <p:grpSpPr bwMode="auto">
          <a:xfrm>
            <a:off x="577850" y="518120"/>
            <a:ext cx="8337550" cy="2147888"/>
            <a:chOff x="106" y="96"/>
            <a:chExt cx="5252" cy="1353"/>
          </a:xfrm>
        </p:grpSpPr>
        <p:pic>
          <p:nvPicPr>
            <p:cNvPr id="17420" name="Picture 10" descr="SSSC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969" y="117"/>
              <a:ext cx="1389" cy="1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1" name="Picture 11" descr="Cover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3168" y="99"/>
              <a:ext cx="909" cy="1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2" name="Picture 12" descr="How to Develop &amp; Create a Thinking Classroom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06" y="96"/>
              <a:ext cx="950" cy="1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3" name="Picture 13" descr="boys cover (7)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152" y="96"/>
              <a:ext cx="915" cy="1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4" name="Picture 14" descr="Gifted  Able and Talented Cover sml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157" y="96"/>
              <a:ext cx="949" cy="1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417" name="Picture 15" descr="Creating Extraordinary Teachers Small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628775" y="2804120"/>
            <a:ext cx="1214438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6" descr="Assessment/Thinking Cubes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096000" y="288032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7" descr="QMMT10793">
            <a:hlinkClick r:id="rId18"/>
          </p:cNvPr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5334000" y="4632920"/>
            <a:ext cx="2514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44515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highpain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84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Text Box 3"/>
          <p:cNvSpPr txBox="1">
            <a:spLocks noChangeArrowheads="1"/>
          </p:cNvSpPr>
          <p:nvPr/>
        </p:nvSpPr>
        <p:spPr bwMode="auto">
          <a:xfrm>
            <a:off x="6443663" y="188913"/>
            <a:ext cx="2592387" cy="418576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>
                <a:solidFill>
                  <a:srgbClr val="0000FF"/>
                </a:solidFill>
              </a:rPr>
              <a:t>Group-Pair-Share: </a:t>
            </a:r>
            <a:br>
              <a:rPr lang="en-GB" sz="2800" dirty="0">
                <a:solidFill>
                  <a:srgbClr val="0000FF"/>
                </a:solidFill>
              </a:rPr>
            </a:br>
            <a:r>
              <a:rPr lang="en-GB" sz="2800" dirty="0"/>
              <a:t>In your group, share pairs’ </a:t>
            </a:r>
            <a:r>
              <a:rPr lang="en-GB" sz="2800" dirty="0" smtClean="0"/>
              <a:t>numbers and </a:t>
            </a:r>
            <a:r>
              <a:rPr lang="en-GB" sz="2800" dirty="0"/>
              <a:t>then </a:t>
            </a:r>
            <a:r>
              <a:rPr lang="en-GB" sz="2800" dirty="0" smtClean="0"/>
              <a:t>decide the correct number</a:t>
            </a:r>
            <a:endParaRPr lang="en-GB" sz="2800" dirty="0"/>
          </a:p>
          <a:p>
            <a:pPr>
              <a:spcBef>
                <a:spcPct val="50000"/>
              </a:spcBef>
            </a:pPr>
            <a:r>
              <a:rPr lang="en-GB" sz="2800" dirty="0" smtClean="0"/>
              <a:t>(1 minute)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9274842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mtClean="0"/>
              <a:t>6 for 1 Activity?</a:t>
            </a:r>
          </a:p>
        </p:txBody>
      </p:sp>
      <p:sp>
        <p:nvSpPr>
          <p:cNvPr id="39938" name="Text Box 3"/>
          <p:cNvSpPr txBox="1">
            <a:spLocks noChangeArrowheads="1"/>
          </p:cNvSpPr>
          <p:nvPr/>
        </p:nvSpPr>
        <p:spPr bwMode="auto">
          <a:xfrm>
            <a:off x="250825" y="1125538"/>
            <a:ext cx="864235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800" dirty="0">
                <a:solidFill>
                  <a:srgbClr val="0000FF"/>
                </a:solidFill>
              </a:rPr>
              <a:t>Did we</a:t>
            </a:r>
            <a:r>
              <a:rPr lang="en-GB" sz="2800" dirty="0"/>
              <a:t>:</a:t>
            </a:r>
          </a:p>
          <a:p>
            <a:pPr>
              <a:spcBef>
                <a:spcPct val="50000"/>
              </a:spcBef>
            </a:pPr>
            <a:r>
              <a:rPr lang="en-GB" sz="2800" dirty="0"/>
              <a:t>Link to subject?</a:t>
            </a:r>
          </a:p>
          <a:p>
            <a:pPr>
              <a:spcBef>
                <a:spcPct val="50000"/>
              </a:spcBef>
            </a:pPr>
            <a:r>
              <a:rPr lang="en-GB" sz="2800" dirty="0"/>
              <a:t>Think, solve a problem, make decisions, evaluate?</a:t>
            </a:r>
          </a:p>
          <a:p>
            <a:pPr>
              <a:spcBef>
                <a:spcPct val="50000"/>
              </a:spcBef>
            </a:pPr>
            <a:r>
              <a:rPr lang="en-GB" sz="2800" dirty="0"/>
              <a:t>Work alone and together?</a:t>
            </a:r>
          </a:p>
          <a:p>
            <a:pPr>
              <a:spcBef>
                <a:spcPct val="50000"/>
              </a:spcBef>
            </a:pPr>
            <a:r>
              <a:rPr lang="en-GB" sz="2800" dirty="0"/>
              <a:t>Write, </a:t>
            </a:r>
            <a:r>
              <a:rPr lang="en-GB" sz="2800" dirty="0" smtClean="0"/>
              <a:t>talk?</a:t>
            </a:r>
          </a:p>
          <a:p>
            <a:pPr>
              <a:spcBef>
                <a:spcPct val="50000"/>
              </a:spcBef>
            </a:pPr>
            <a:r>
              <a:rPr lang="en-GB" sz="2800" dirty="0" smtClean="0"/>
              <a:t>Include </a:t>
            </a:r>
            <a:r>
              <a:rPr lang="en-GB" sz="2800" dirty="0"/>
              <a:t>all </a:t>
            </a:r>
            <a:r>
              <a:rPr lang="en-GB" sz="2800" dirty="0" smtClean="0"/>
              <a:t>learners, challenge thinking?</a:t>
            </a:r>
            <a:endParaRPr lang="en-GB" sz="2800" dirty="0"/>
          </a:p>
          <a:p>
            <a:pPr>
              <a:spcBef>
                <a:spcPct val="50000"/>
              </a:spcBef>
            </a:pPr>
            <a:r>
              <a:rPr lang="en-GB" sz="2800" dirty="0"/>
              <a:t>And </a:t>
            </a:r>
            <a:r>
              <a:rPr lang="en-GB" sz="2800" dirty="0">
                <a:solidFill>
                  <a:srgbClr val="0000FF"/>
                </a:solidFill>
              </a:rPr>
              <a:t>were we</a:t>
            </a:r>
            <a:r>
              <a:rPr lang="en-GB" sz="2800" dirty="0"/>
              <a:t> Engaged? Enthused? Motivated? Inspired to finish that painting job?</a:t>
            </a:r>
          </a:p>
        </p:txBody>
      </p:sp>
    </p:spTree>
    <p:extLst>
      <p:ext uri="{BB962C8B-B14F-4D97-AF65-F5344CB8AC3E}">
        <p14:creationId xmlns:p14="http://schemas.microsoft.com/office/powerpoint/2010/main" val="37217531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4" descr="highpaint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0"/>
            <a:ext cx="6119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5733" name="AutoShape 5"/>
          <p:cNvSpPr>
            <a:spLocks noChangeArrowheads="1"/>
          </p:cNvSpPr>
          <p:nvPr/>
        </p:nvSpPr>
        <p:spPr bwMode="auto">
          <a:xfrm>
            <a:off x="1979613" y="3644900"/>
            <a:ext cx="1584325" cy="1223963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94286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573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198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pic>
        <p:nvPicPr>
          <p:cNvPr id="41987" name="Picture 4" descr="highpaint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-481013"/>
            <a:ext cx="4762500" cy="7820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672697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Which is most dangerous and why?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4" descr="highpaint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916832"/>
            <a:ext cx="2525955" cy="414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ighpain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776" y="1916832"/>
            <a:ext cx="3701173" cy="414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ighpain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104" y="1928876"/>
            <a:ext cx="3042444" cy="413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672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Which is </a:t>
            </a:r>
            <a:r>
              <a:rPr lang="en-GB" dirty="0" smtClean="0"/>
              <a:t>the odd one out and </a:t>
            </a:r>
            <a:r>
              <a:rPr lang="en-GB" dirty="0" smtClean="0"/>
              <a:t>why?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4" descr="highpaint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1916832"/>
            <a:ext cx="2525955" cy="414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ighpaint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776" y="1916832"/>
            <a:ext cx="3701173" cy="414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ighpaint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104" y="1928876"/>
            <a:ext cx="3042444" cy="4135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143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979" y="433388"/>
            <a:ext cx="6505575" cy="599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0235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pic>
        <p:nvPicPr>
          <p:cNvPr id="43011" name="Picture 4" descr="Shahbandar-MonkeyRunning-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5"/>
          <p:cNvSpPr txBox="1">
            <a:spLocks noChangeArrowheads="1"/>
          </p:cNvSpPr>
          <p:nvPr/>
        </p:nvSpPr>
        <p:spPr bwMode="auto">
          <a:xfrm>
            <a:off x="468313" y="404813"/>
            <a:ext cx="8135937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800" dirty="0" smtClean="0"/>
              <a:t>What’s happening here?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5808476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403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pic>
        <p:nvPicPr>
          <p:cNvPr id="44035" name="Picture 4" descr="Shahbandar-MonkeyRunning-I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323850" y="6092825"/>
            <a:ext cx="8534400" cy="6096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7" name="AutoShape 6"/>
          <p:cNvSpPr>
            <a:spLocks noChangeArrowheads="1"/>
          </p:cNvSpPr>
          <p:nvPr/>
        </p:nvSpPr>
        <p:spPr bwMode="auto">
          <a:xfrm>
            <a:off x="1547813" y="1125538"/>
            <a:ext cx="2133600" cy="1371600"/>
          </a:xfrm>
          <a:prstGeom prst="wedgeRoundRectCallout">
            <a:avLst>
              <a:gd name="adj1" fmla="val 74630"/>
              <a:gd name="adj2" fmla="val 106829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44038" name="AutoShape 7"/>
          <p:cNvSpPr>
            <a:spLocks noChangeArrowheads="1"/>
          </p:cNvSpPr>
          <p:nvPr/>
        </p:nvSpPr>
        <p:spPr bwMode="auto">
          <a:xfrm>
            <a:off x="6948488" y="1125538"/>
            <a:ext cx="1981200" cy="1524000"/>
          </a:xfrm>
          <a:prstGeom prst="cloudCallout">
            <a:avLst>
              <a:gd name="adj1" fmla="val -33972"/>
              <a:gd name="adj2" fmla="val 126875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8660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pic>
        <p:nvPicPr>
          <p:cNvPr id="45059" name="Picture 4" descr="argumen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439400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0" name="AutoShape 5"/>
          <p:cNvSpPr>
            <a:spLocks noChangeArrowheads="1"/>
          </p:cNvSpPr>
          <p:nvPr/>
        </p:nvSpPr>
        <p:spPr bwMode="auto">
          <a:xfrm>
            <a:off x="4284663" y="260350"/>
            <a:ext cx="2286000" cy="1600200"/>
          </a:xfrm>
          <a:prstGeom prst="wedgeRoundRectCallout">
            <a:avLst>
              <a:gd name="adj1" fmla="val -36806"/>
              <a:gd name="adj2" fmla="val 187995"/>
              <a:gd name="adj3" fmla="val 16667"/>
            </a:avLst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0742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Project Day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Evaluate </a:t>
            </a:r>
            <a:r>
              <a:rPr lang="en-GB" dirty="0"/>
              <a:t>and celebrate your existing ideas for Thinking Skills &amp; Literacy</a:t>
            </a:r>
          </a:p>
          <a:p>
            <a:r>
              <a:rPr lang="en-GB" dirty="0"/>
              <a:t>Experience straightforward ways to get young children interested, engaged and thinking</a:t>
            </a:r>
          </a:p>
          <a:p>
            <a:pPr lvl="1"/>
            <a:r>
              <a:rPr lang="en-GB" dirty="0"/>
              <a:t>Lesson starters, main activities and plenaries</a:t>
            </a:r>
          </a:p>
          <a:p>
            <a:r>
              <a:rPr lang="en-GB" dirty="0"/>
              <a:t>Use Thinking Stories to develop mark making and writing</a:t>
            </a:r>
          </a:p>
          <a:p>
            <a:r>
              <a:rPr lang="en-GB" dirty="0"/>
              <a:t>Develop your own subject-specific thinking story</a:t>
            </a:r>
          </a:p>
          <a:p>
            <a:r>
              <a:rPr lang="en-GB" dirty="0"/>
              <a:t>Plan one or two activities to try out in class (include the development of success criteria for these tasks – to monitor impact)</a:t>
            </a:r>
          </a:p>
          <a:p>
            <a:r>
              <a:rPr lang="en-GB" dirty="0"/>
              <a:t>Learn how to use the project </a:t>
            </a:r>
            <a:r>
              <a:rPr lang="en-GB" dirty="0" err="1"/>
              <a:t>WikiSpace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890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pic>
        <p:nvPicPr>
          <p:cNvPr id="46083" name="Picture 4" descr="51884_wallpaper4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623711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sp>
        <p:nvSpPr>
          <p:cNvPr id="4710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  <p:pic>
        <p:nvPicPr>
          <p:cNvPr id="47107" name="Picture 4" descr="ThreeMenAndAPlank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8821" name="AutoShape 5"/>
          <p:cNvSpPr>
            <a:spLocks noChangeArrowheads="1"/>
          </p:cNvSpPr>
          <p:nvPr/>
        </p:nvSpPr>
        <p:spPr bwMode="auto">
          <a:xfrm>
            <a:off x="2700338" y="260350"/>
            <a:ext cx="1441450" cy="1163638"/>
          </a:xfrm>
          <a:prstGeom prst="cloudCallout">
            <a:avLst>
              <a:gd name="adj1" fmla="val -80838"/>
              <a:gd name="adj2" fmla="val 69917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3498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82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979" y="433388"/>
            <a:ext cx="6505575" cy="599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835102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7944" y="836712"/>
            <a:ext cx="5076056" cy="4876800"/>
          </a:xfrm>
        </p:spPr>
        <p:txBody>
          <a:bodyPr>
            <a:noAutofit/>
          </a:bodyPr>
          <a:lstStyle/>
          <a:p>
            <a:r>
              <a:rPr lang="en-GB" sz="3200" dirty="0" smtClean="0"/>
              <a:t>Which one is the odd one out and why?</a:t>
            </a:r>
          </a:p>
          <a:p>
            <a:r>
              <a:rPr lang="en-GB" sz="3200" dirty="0" smtClean="0"/>
              <a:t>Include all 3 in a 30 second story</a:t>
            </a:r>
          </a:p>
          <a:p>
            <a:r>
              <a:rPr lang="en-GB" sz="3200" dirty="0" smtClean="0"/>
              <a:t>Use all 3 to rescue a cat stuck up a tree</a:t>
            </a:r>
          </a:p>
          <a:p>
            <a:r>
              <a:rPr lang="en-GB" sz="3200" dirty="0" smtClean="0"/>
              <a:t>Rank in order of usefulness</a:t>
            </a:r>
          </a:p>
          <a:p>
            <a:r>
              <a:rPr lang="en-GB" sz="3200" dirty="0" smtClean="0"/>
              <a:t>Link each to its neighbour</a:t>
            </a:r>
          </a:p>
          <a:p>
            <a:r>
              <a:rPr lang="en-GB" sz="2000" dirty="0" smtClean="0">
                <a:hlinkClick r:id="rId2"/>
              </a:rPr>
              <a:t>www.thinkingclassroom.co.uk</a:t>
            </a:r>
            <a:endParaRPr lang="en-GB" sz="2000" dirty="0" smtClean="0"/>
          </a:p>
          <a:p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4" y="2420888"/>
            <a:ext cx="3810000" cy="23534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4" y="4774332"/>
            <a:ext cx="3810000" cy="20836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" y="0"/>
            <a:ext cx="3810000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87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7944" y="836712"/>
            <a:ext cx="5076056" cy="4876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3200" dirty="0" smtClean="0"/>
              <a:t>Your lesson focus = X</a:t>
            </a:r>
          </a:p>
          <a:p>
            <a:r>
              <a:rPr lang="en-GB" sz="3200" dirty="0" smtClean="0"/>
              <a:t>Include all 3 in a 30 second story about X</a:t>
            </a:r>
          </a:p>
          <a:p>
            <a:r>
              <a:rPr lang="en-GB" sz="3200" dirty="0" smtClean="0"/>
              <a:t>Which one has nothing to do with X?</a:t>
            </a:r>
          </a:p>
          <a:p>
            <a:r>
              <a:rPr lang="en-GB" sz="3200" dirty="0" smtClean="0"/>
              <a:t>Rank in order of how connected to X they are</a:t>
            </a:r>
          </a:p>
          <a:p>
            <a:r>
              <a:rPr lang="en-GB" sz="3200" dirty="0" smtClean="0"/>
              <a:t>Link each to X</a:t>
            </a:r>
            <a:endParaRPr lang="en-GB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4" y="2420888"/>
            <a:ext cx="3810000" cy="23534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754" y="4774332"/>
            <a:ext cx="3810000" cy="208366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" y="0"/>
            <a:ext cx="3810000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9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www.thinkingclassroom.co.uk</a:t>
            </a:r>
            <a:endParaRPr lang="en-GB" dirty="0"/>
          </a:p>
        </p:txBody>
      </p:sp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636912"/>
            <a:ext cx="6943725" cy="857250"/>
          </a:xfrm>
        </p:spPr>
      </p:pic>
    </p:spTree>
    <p:extLst>
      <p:ext uri="{BB962C8B-B14F-4D97-AF65-F5344CB8AC3E}">
        <p14:creationId xmlns:p14="http://schemas.microsoft.com/office/powerpoint/2010/main" val="318434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Thinking Stories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556791"/>
            <a:ext cx="4824536" cy="4756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34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0" name="Picture 2" descr="Thinking%20cub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91394"/>
            <a:ext cx="3960813" cy="328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7571" name="Picture 3" descr="Learning Cubes (wrong colours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924944"/>
            <a:ext cx="4102100" cy="327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71218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t1.gstatic.com/images?q=tbn:ANd9GcTr2jmEaDLhiGC8IA_F_72_vKGGEm4A1aDCyy4VM4XlfxH_VLPo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80928"/>
            <a:ext cx="3943350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827584" y="4365104"/>
            <a:ext cx="77155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>
                <a:hlinkClick r:id="rId4"/>
              </a:rPr>
              <a:t>http://torfaenthinkliteracy.wikispaces.com/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65962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Steps Plenary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dirty="0" smtClean="0"/>
              <a:t>As individual schools/settings, </a:t>
            </a:r>
            <a:r>
              <a:rPr lang="en-GB" sz="3200" dirty="0" smtClean="0"/>
              <a:t>write </a:t>
            </a:r>
            <a:r>
              <a:rPr lang="en-GB" sz="3200" dirty="0" smtClean="0"/>
              <a:t>down up to 3 ideas from today that you will </a:t>
            </a:r>
            <a:r>
              <a:rPr lang="en-GB" sz="3200" dirty="0" smtClean="0"/>
              <a:t>try. Say what, why and when for each.</a:t>
            </a:r>
            <a:endParaRPr lang="en-GB" dirty="0" smtClean="0"/>
          </a:p>
          <a:p>
            <a:pPr marL="0" indent="0" fontAlgn="base">
              <a:buNone/>
            </a:pPr>
            <a:r>
              <a:rPr lang="en-GB" sz="3200" dirty="0" smtClean="0"/>
              <a:t>Then </a:t>
            </a:r>
            <a:r>
              <a:rPr lang="en-GB" sz="3200" dirty="0"/>
              <a:t>b</a:t>
            </a:r>
            <a:r>
              <a:rPr lang="en-GB" sz="3200" dirty="0" smtClean="0"/>
              <a:t>ring your ideas and yourself to the front of the hall and make 2 lines, facing each other.</a:t>
            </a:r>
            <a:endParaRPr lang="en-GB" sz="32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272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Project Day 2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pPr lvl="0"/>
            <a:r>
              <a:rPr lang="en-GB" dirty="0"/>
              <a:t>Try out ideas, with support and guidance</a:t>
            </a:r>
          </a:p>
          <a:p>
            <a:pPr lvl="0"/>
            <a:r>
              <a:rPr lang="en-GB" dirty="0"/>
              <a:t>Upload progress to Wikispace – notes/video/photos etc.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958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Oval 2"/>
          <p:cNvSpPr>
            <a:spLocks noChangeArrowheads="1"/>
          </p:cNvSpPr>
          <p:nvPr/>
        </p:nvSpPr>
        <p:spPr bwMode="auto">
          <a:xfrm>
            <a:off x="1404938" y="2565400"/>
            <a:ext cx="719137" cy="647700"/>
          </a:xfrm>
          <a:prstGeom prst="ellipse">
            <a:avLst/>
          </a:prstGeom>
          <a:solidFill>
            <a:srgbClr val="6600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827" name="Oval 3"/>
          <p:cNvSpPr>
            <a:spLocks noChangeArrowheads="1"/>
          </p:cNvSpPr>
          <p:nvPr/>
        </p:nvSpPr>
        <p:spPr bwMode="auto">
          <a:xfrm>
            <a:off x="2268538" y="2565400"/>
            <a:ext cx="719137" cy="647700"/>
          </a:xfrm>
          <a:prstGeom prst="ellipse">
            <a:avLst/>
          </a:prstGeom>
          <a:solidFill>
            <a:srgbClr val="6600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828" name="Oval 4"/>
          <p:cNvSpPr>
            <a:spLocks noChangeArrowheads="1"/>
          </p:cNvSpPr>
          <p:nvPr/>
        </p:nvSpPr>
        <p:spPr bwMode="auto">
          <a:xfrm>
            <a:off x="3132138" y="2565400"/>
            <a:ext cx="719137" cy="647700"/>
          </a:xfrm>
          <a:prstGeom prst="ellipse">
            <a:avLst/>
          </a:prstGeom>
          <a:solidFill>
            <a:srgbClr val="6600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829" name="Oval 5"/>
          <p:cNvSpPr>
            <a:spLocks noChangeArrowheads="1"/>
          </p:cNvSpPr>
          <p:nvPr/>
        </p:nvSpPr>
        <p:spPr bwMode="auto">
          <a:xfrm>
            <a:off x="3995738" y="2565400"/>
            <a:ext cx="719137" cy="647700"/>
          </a:xfrm>
          <a:prstGeom prst="ellipse">
            <a:avLst/>
          </a:prstGeom>
          <a:solidFill>
            <a:srgbClr val="6600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830" name="Oval 6"/>
          <p:cNvSpPr>
            <a:spLocks noChangeArrowheads="1"/>
          </p:cNvSpPr>
          <p:nvPr/>
        </p:nvSpPr>
        <p:spPr bwMode="auto">
          <a:xfrm>
            <a:off x="4859338" y="2565400"/>
            <a:ext cx="719137" cy="647700"/>
          </a:xfrm>
          <a:prstGeom prst="ellipse">
            <a:avLst/>
          </a:prstGeom>
          <a:solidFill>
            <a:srgbClr val="6600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831" name="Oval 7"/>
          <p:cNvSpPr>
            <a:spLocks noChangeArrowheads="1"/>
          </p:cNvSpPr>
          <p:nvPr/>
        </p:nvSpPr>
        <p:spPr bwMode="auto">
          <a:xfrm>
            <a:off x="5722938" y="2565400"/>
            <a:ext cx="719137" cy="647700"/>
          </a:xfrm>
          <a:prstGeom prst="ellipse">
            <a:avLst/>
          </a:prstGeom>
          <a:solidFill>
            <a:srgbClr val="6600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832" name="Oval 8"/>
          <p:cNvSpPr>
            <a:spLocks noChangeArrowheads="1"/>
          </p:cNvSpPr>
          <p:nvPr/>
        </p:nvSpPr>
        <p:spPr bwMode="auto">
          <a:xfrm>
            <a:off x="6589713" y="2565400"/>
            <a:ext cx="719137" cy="647700"/>
          </a:xfrm>
          <a:prstGeom prst="ellipse">
            <a:avLst/>
          </a:prstGeom>
          <a:solidFill>
            <a:srgbClr val="6600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5833" name="Oval 9"/>
          <p:cNvSpPr>
            <a:spLocks noChangeArrowheads="1"/>
          </p:cNvSpPr>
          <p:nvPr/>
        </p:nvSpPr>
        <p:spPr bwMode="auto">
          <a:xfrm>
            <a:off x="7453313" y="2565400"/>
            <a:ext cx="719137" cy="647700"/>
          </a:xfrm>
          <a:prstGeom prst="ellipse">
            <a:avLst/>
          </a:prstGeom>
          <a:solidFill>
            <a:srgbClr val="6600FF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pSp>
        <p:nvGrpSpPr>
          <p:cNvPr id="205834" name="Group 10"/>
          <p:cNvGrpSpPr>
            <a:grpSpLocks/>
          </p:cNvGrpSpPr>
          <p:nvPr/>
        </p:nvGrpSpPr>
        <p:grpSpPr bwMode="auto">
          <a:xfrm>
            <a:off x="1404938" y="3860800"/>
            <a:ext cx="6767512" cy="647700"/>
            <a:chOff x="885" y="2069"/>
            <a:chExt cx="4263" cy="408"/>
          </a:xfrm>
        </p:grpSpPr>
        <p:sp>
          <p:nvSpPr>
            <p:cNvPr id="205835" name="Oval 11"/>
            <p:cNvSpPr>
              <a:spLocks noChangeArrowheads="1"/>
            </p:cNvSpPr>
            <p:nvPr/>
          </p:nvSpPr>
          <p:spPr bwMode="auto">
            <a:xfrm>
              <a:off x="885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36" name="Oval 12"/>
            <p:cNvSpPr>
              <a:spLocks noChangeArrowheads="1"/>
            </p:cNvSpPr>
            <p:nvPr/>
          </p:nvSpPr>
          <p:spPr bwMode="auto">
            <a:xfrm>
              <a:off x="1429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37" name="Oval 13"/>
            <p:cNvSpPr>
              <a:spLocks noChangeArrowheads="1"/>
            </p:cNvSpPr>
            <p:nvPr/>
          </p:nvSpPr>
          <p:spPr bwMode="auto">
            <a:xfrm>
              <a:off x="1973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38" name="Oval 14"/>
            <p:cNvSpPr>
              <a:spLocks noChangeArrowheads="1"/>
            </p:cNvSpPr>
            <p:nvPr/>
          </p:nvSpPr>
          <p:spPr bwMode="auto">
            <a:xfrm>
              <a:off x="2517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39" name="Oval 15"/>
            <p:cNvSpPr>
              <a:spLocks noChangeArrowheads="1"/>
            </p:cNvSpPr>
            <p:nvPr/>
          </p:nvSpPr>
          <p:spPr bwMode="auto">
            <a:xfrm>
              <a:off x="3061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40" name="Oval 16"/>
            <p:cNvSpPr>
              <a:spLocks noChangeArrowheads="1"/>
            </p:cNvSpPr>
            <p:nvPr/>
          </p:nvSpPr>
          <p:spPr bwMode="auto">
            <a:xfrm>
              <a:off x="3605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41" name="Oval 17"/>
            <p:cNvSpPr>
              <a:spLocks noChangeArrowheads="1"/>
            </p:cNvSpPr>
            <p:nvPr/>
          </p:nvSpPr>
          <p:spPr bwMode="auto">
            <a:xfrm>
              <a:off x="4151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42" name="Oval 18"/>
            <p:cNvSpPr>
              <a:spLocks noChangeArrowheads="1"/>
            </p:cNvSpPr>
            <p:nvPr/>
          </p:nvSpPr>
          <p:spPr bwMode="auto">
            <a:xfrm>
              <a:off x="4695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205843" name="Group 19"/>
          <p:cNvGrpSpPr>
            <a:grpSpLocks/>
          </p:cNvGrpSpPr>
          <p:nvPr/>
        </p:nvGrpSpPr>
        <p:grpSpPr bwMode="auto">
          <a:xfrm>
            <a:off x="1619250" y="3284538"/>
            <a:ext cx="6337300" cy="504825"/>
            <a:chOff x="1020" y="1706"/>
            <a:chExt cx="3992" cy="318"/>
          </a:xfrm>
        </p:grpSpPr>
        <p:sp>
          <p:nvSpPr>
            <p:cNvPr id="205844" name="AutoShape 20"/>
            <p:cNvSpPr>
              <a:spLocks noChangeArrowheads="1"/>
            </p:cNvSpPr>
            <p:nvPr/>
          </p:nvSpPr>
          <p:spPr bwMode="auto">
            <a:xfrm>
              <a:off x="1020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45" name="AutoShape 21"/>
            <p:cNvSpPr>
              <a:spLocks noChangeArrowheads="1"/>
            </p:cNvSpPr>
            <p:nvPr/>
          </p:nvSpPr>
          <p:spPr bwMode="auto">
            <a:xfrm>
              <a:off x="1564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46" name="AutoShape 22"/>
            <p:cNvSpPr>
              <a:spLocks noChangeArrowheads="1"/>
            </p:cNvSpPr>
            <p:nvPr/>
          </p:nvSpPr>
          <p:spPr bwMode="auto">
            <a:xfrm>
              <a:off x="2108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47" name="AutoShape 23"/>
            <p:cNvSpPr>
              <a:spLocks noChangeArrowheads="1"/>
            </p:cNvSpPr>
            <p:nvPr/>
          </p:nvSpPr>
          <p:spPr bwMode="auto">
            <a:xfrm>
              <a:off x="2652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48" name="AutoShape 24"/>
            <p:cNvSpPr>
              <a:spLocks noChangeArrowheads="1"/>
            </p:cNvSpPr>
            <p:nvPr/>
          </p:nvSpPr>
          <p:spPr bwMode="auto">
            <a:xfrm>
              <a:off x="3196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49" name="AutoShape 25"/>
            <p:cNvSpPr>
              <a:spLocks noChangeArrowheads="1"/>
            </p:cNvSpPr>
            <p:nvPr/>
          </p:nvSpPr>
          <p:spPr bwMode="auto">
            <a:xfrm>
              <a:off x="3740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50" name="AutoShape 26"/>
            <p:cNvSpPr>
              <a:spLocks noChangeArrowheads="1"/>
            </p:cNvSpPr>
            <p:nvPr/>
          </p:nvSpPr>
          <p:spPr bwMode="auto">
            <a:xfrm>
              <a:off x="4286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5851" name="AutoShape 27"/>
            <p:cNvSpPr>
              <a:spLocks noChangeArrowheads="1"/>
            </p:cNvSpPr>
            <p:nvPr/>
          </p:nvSpPr>
          <p:spPr bwMode="auto">
            <a:xfrm>
              <a:off x="4830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05852" name="Text Box 28"/>
          <p:cNvSpPr txBox="1">
            <a:spLocks noChangeArrowheads="1"/>
          </p:cNvSpPr>
          <p:nvPr/>
        </p:nvSpPr>
        <p:spPr bwMode="auto">
          <a:xfrm>
            <a:off x="236538" y="2579688"/>
            <a:ext cx="1079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600">
                <a:solidFill>
                  <a:srgbClr val="0000FF"/>
                </a:solidFill>
                <a:latin typeface="Impact" pitchFamily="34" charset="0"/>
              </a:rPr>
              <a:t>TALK</a:t>
            </a:r>
            <a:endParaRPr lang="en-US" sz="3600">
              <a:solidFill>
                <a:srgbClr val="0000FF"/>
              </a:solidFill>
              <a:latin typeface="Impact" pitchFamily="34" charset="0"/>
            </a:endParaRPr>
          </a:p>
        </p:txBody>
      </p:sp>
      <p:sp>
        <p:nvSpPr>
          <p:cNvPr id="205853" name="Text Box 29"/>
          <p:cNvSpPr txBox="1">
            <a:spLocks noChangeArrowheads="1"/>
          </p:cNvSpPr>
          <p:nvPr/>
        </p:nvSpPr>
        <p:spPr bwMode="auto">
          <a:xfrm>
            <a:off x="63500" y="3825875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600">
                <a:solidFill>
                  <a:srgbClr val="0000FF"/>
                </a:solidFill>
                <a:latin typeface="Impact" pitchFamily="34" charset="0"/>
              </a:rPr>
              <a:t>LISTEN</a:t>
            </a:r>
            <a:endParaRPr lang="en-US" sz="3600">
              <a:solidFill>
                <a:srgbClr val="0000FF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5334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11111E-6 C 0.00243 0.01227 0.00451 0.02453 0.00764 0.03657 C 0.00937 0.04352 0.01128 0.04236 0.0151 0.04653 C 0.02812 0.06041 0.04444 0.05949 0.06059 0.06065 C 0.06806 0.07106 0.05833 0.05879 0.06823 0.06666 C 0.06944 0.06759 0.06997 0.0699 0.07118 0.07083 C 0.07969 0.07778 0.09358 0.07893 0.10295 0.08102 C 0.12118 0.07963 0.13941 0.07916 0.15764 0.07685 C 0.1599 0.07662 0.16128 0.07315 0.16354 0.07291 C 0.18941 0.07153 0.2151 0.07569 0.24097 0.07685 C 0.26198 0.07916 0.28003 0.08171 0.30156 0.08287 C 0.32778 0.09028 0.35538 0.08796 0.3816 0.08889 C 0.45677 0.08634 0.53125 0.08287 0.60608 0.07685 C 0.60972 0.07453 0.61267 0.06921 0.61667 0.06875 C 0.62378 0.06782 0.64444 0.07384 0.65156 0.07477 C 0.67378 0.07338 0.69601 0.07338 0.71823 0.07083 C 0.72413 0.07014 0.73333 0.05879 0.73333 0.05879 C 0.73385 0.05602 0.73403 0.05324 0.7349 0.05069 C 0.73559 0.04907 0.73715 0.04815 0.73785 0.04653 C 0.74167 0.03588 0.74045 0.02731 0.74844 0.02037 C 0.74896 0.01759 0.74913 0.01481 0.75 0.01227 C 0.75365 0.00231 0.75295 0.01319 0.75295 0.00416 " pathEditMode="relative" ptsTypes="fffffffffffffffffffffA">
                                      <p:cBhvr>
                                        <p:cTn id="22" dur="2000" fill="hold"/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 animBg="1"/>
      <p:bldP spid="205852" grpId="0"/>
      <p:bldP spid="20585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6850" name="Group 2"/>
          <p:cNvGrpSpPr>
            <a:grpSpLocks/>
          </p:cNvGrpSpPr>
          <p:nvPr/>
        </p:nvGrpSpPr>
        <p:grpSpPr bwMode="auto">
          <a:xfrm>
            <a:off x="2341563" y="2565400"/>
            <a:ext cx="6767512" cy="647700"/>
            <a:chOff x="885" y="1616"/>
            <a:chExt cx="4263" cy="408"/>
          </a:xfrm>
        </p:grpSpPr>
        <p:sp>
          <p:nvSpPr>
            <p:cNvPr id="206851" name="Oval 3"/>
            <p:cNvSpPr>
              <a:spLocks noChangeArrowheads="1"/>
            </p:cNvSpPr>
            <p:nvPr/>
          </p:nvSpPr>
          <p:spPr bwMode="auto">
            <a:xfrm>
              <a:off x="885" y="1616"/>
              <a:ext cx="453" cy="408"/>
            </a:xfrm>
            <a:prstGeom prst="ellipse">
              <a:avLst/>
            </a:prstGeom>
            <a:solidFill>
              <a:srgbClr val="66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52" name="Oval 4"/>
            <p:cNvSpPr>
              <a:spLocks noChangeArrowheads="1"/>
            </p:cNvSpPr>
            <p:nvPr/>
          </p:nvSpPr>
          <p:spPr bwMode="auto">
            <a:xfrm>
              <a:off x="1429" y="1616"/>
              <a:ext cx="453" cy="408"/>
            </a:xfrm>
            <a:prstGeom prst="ellipse">
              <a:avLst/>
            </a:prstGeom>
            <a:solidFill>
              <a:srgbClr val="66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53" name="Oval 5"/>
            <p:cNvSpPr>
              <a:spLocks noChangeArrowheads="1"/>
            </p:cNvSpPr>
            <p:nvPr/>
          </p:nvSpPr>
          <p:spPr bwMode="auto">
            <a:xfrm>
              <a:off x="1973" y="1616"/>
              <a:ext cx="453" cy="408"/>
            </a:xfrm>
            <a:prstGeom prst="ellipse">
              <a:avLst/>
            </a:prstGeom>
            <a:solidFill>
              <a:srgbClr val="66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54" name="Oval 6"/>
            <p:cNvSpPr>
              <a:spLocks noChangeArrowheads="1"/>
            </p:cNvSpPr>
            <p:nvPr/>
          </p:nvSpPr>
          <p:spPr bwMode="auto">
            <a:xfrm>
              <a:off x="2517" y="1616"/>
              <a:ext cx="453" cy="408"/>
            </a:xfrm>
            <a:prstGeom prst="ellipse">
              <a:avLst/>
            </a:prstGeom>
            <a:solidFill>
              <a:srgbClr val="66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55" name="Oval 7"/>
            <p:cNvSpPr>
              <a:spLocks noChangeArrowheads="1"/>
            </p:cNvSpPr>
            <p:nvPr/>
          </p:nvSpPr>
          <p:spPr bwMode="auto">
            <a:xfrm>
              <a:off x="3061" y="1616"/>
              <a:ext cx="453" cy="408"/>
            </a:xfrm>
            <a:prstGeom prst="ellipse">
              <a:avLst/>
            </a:prstGeom>
            <a:solidFill>
              <a:srgbClr val="66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56" name="Oval 8"/>
            <p:cNvSpPr>
              <a:spLocks noChangeArrowheads="1"/>
            </p:cNvSpPr>
            <p:nvPr/>
          </p:nvSpPr>
          <p:spPr bwMode="auto">
            <a:xfrm>
              <a:off x="3605" y="1616"/>
              <a:ext cx="453" cy="408"/>
            </a:xfrm>
            <a:prstGeom prst="ellipse">
              <a:avLst/>
            </a:prstGeom>
            <a:solidFill>
              <a:srgbClr val="66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57" name="Oval 9"/>
            <p:cNvSpPr>
              <a:spLocks noChangeArrowheads="1"/>
            </p:cNvSpPr>
            <p:nvPr/>
          </p:nvSpPr>
          <p:spPr bwMode="auto">
            <a:xfrm>
              <a:off x="4151" y="1616"/>
              <a:ext cx="453" cy="408"/>
            </a:xfrm>
            <a:prstGeom prst="ellipse">
              <a:avLst/>
            </a:prstGeom>
            <a:solidFill>
              <a:srgbClr val="66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58" name="Oval 10"/>
            <p:cNvSpPr>
              <a:spLocks noChangeArrowheads="1"/>
            </p:cNvSpPr>
            <p:nvPr/>
          </p:nvSpPr>
          <p:spPr bwMode="auto">
            <a:xfrm>
              <a:off x="4695" y="1616"/>
              <a:ext cx="453" cy="408"/>
            </a:xfrm>
            <a:prstGeom prst="ellipse">
              <a:avLst/>
            </a:prstGeom>
            <a:solidFill>
              <a:srgbClr val="6600FF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206859" name="Group 11"/>
          <p:cNvGrpSpPr>
            <a:grpSpLocks/>
          </p:cNvGrpSpPr>
          <p:nvPr/>
        </p:nvGrpSpPr>
        <p:grpSpPr bwMode="auto">
          <a:xfrm>
            <a:off x="1404938" y="3860800"/>
            <a:ext cx="6767512" cy="647700"/>
            <a:chOff x="885" y="2069"/>
            <a:chExt cx="4263" cy="408"/>
          </a:xfrm>
        </p:grpSpPr>
        <p:sp>
          <p:nvSpPr>
            <p:cNvPr id="206860" name="Oval 12"/>
            <p:cNvSpPr>
              <a:spLocks noChangeArrowheads="1"/>
            </p:cNvSpPr>
            <p:nvPr/>
          </p:nvSpPr>
          <p:spPr bwMode="auto">
            <a:xfrm>
              <a:off x="885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61" name="Oval 13"/>
            <p:cNvSpPr>
              <a:spLocks noChangeArrowheads="1"/>
            </p:cNvSpPr>
            <p:nvPr/>
          </p:nvSpPr>
          <p:spPr bwMode="auto">
            <a:xfrm>
              <a:off x="1429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62" name="Oval 14"/>
            <p:cNvSpPr>
              <a:spLocks noChangeArrowheads="1"/>
            </p:cNvSpPr>
            <p:nvPr/>
          </p:nvSpPr>
          <p:spPr bwMode="auto">
            <a:xfrm>
              <a:off x="1973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63" name="Oval 15"/>
            <p:cNvSpPr>
              <a:spLocks noChangeArrowheads="1"/>
            </p:cNvSpPr>
            <p:nvPr/>
          </p:nvSpPr>
          <p:spPr bwMode="auto">
            <a:xfrm>
              <a:off x="2517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64" name="Oval 16"/>
            <p:cNvSpPr>
              <a:spLocks noChangeArrowheads="1"/>
            </p:cNvSpPr>
            <p:nvPr/>
          </p:nvSpPr>
          <p:spPr bwMode="auto">
            <a:xfrm>
              <a:off x="3061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65" name="Oval 17"/>
            <p:cNvSpPr>
              <a:spLocks noChangeArrowheads="1"/>
            </p:cNvSpPr>
            <p:nvPr/>
          </p:nvSpPr>
          <p:spPr bwMode="auto">
            <a:xfrm>
              <a:off x="3605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66" name="Oval 18"/>
            <p:cNvSpPr>
              <a:spLocks noChangeArrowheads="1"/>
            </p:cNvSpPr>
            <p:nvPr/>
          </p:nvSpPr>
          <p:spPr bwMode="auto">
            <a:xfrm>
              <a:off x="4151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67" name="Oval 19"/>
            <p:cNvSpPr>
              <a:spLocks noChangeArrowheads="1"/>
            </p:cNvSpPr>
            <p:nvPr/>
          </p:nvSpPr>
          <p:spPr bwMode="auto">
            <a:xfrm>
              <a:off x="4695" y="2069"/>
              <a:ext cx="453" cy="408"/>
            </a:xfrm>
            <a:prstGeom prst="ellipse">
              <a:avLst/>
            </a:prstGeom>
            <a:solidFill>
              <a:schemeClr val="hlink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grpSp>
        <p:nvGrpSpPr>
          <p:cNvPr id="206868" name="Group 20"/>
          <p:cNvGrpSpPr>
            <a:grpSpLocks/>
          </p:cNvGrpSpPr>
          <p:nvPr/>
        </p:nvGrpSpPr>
        <p:grpSpPr bwMode="auto">
          <a:xfrm>
            <a:off x="1619250" y="3284538"/>
            <a:ext cx="6337300" cy="504825"/>
            <a:chOff x="1020" y="1706"/>
            <a:chExt cx="3992" cy="318"/>
          </a:xfrm>
        </p:grpSpPr>
        <p:sp>
          <p:nvSpPr>
            <p:cNvPr id="206869" name="AutoShape 21"/>
            <p:cNvSpPr>
              <a:spLocks noChangeArrowheads="1"/>
            </p:cNvSpPr>
            <p:nvPr/>
          </p:nvSpPr>
          <p:spPr bwMode="auto">
            <a:xfrm>
              <a:off x="1020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70" name="AutoShape 22"/>
            <p:cNvSpPr>
              <a:spLocks noChangeArrowheads="1"/>
            </p:cNvSpPr>
            <p:nvPr/>
          </p:nvSpPr>
          <p:spPr bwMode="auto">
            <a:xfrm>
              <a:off x="1564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71" name="AutoShape 23"/>
            <p:cNvSpPr>
              <a:spLocks noChangeArrowheads="1"/>
            </p:cNvSpPr>
            <p:nvPr/>
          </p:nvSpPr>
          <p:spPr bwMode="auto">
            <a:xfrm>
              <a:off x="2108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72" name="AutoShape 24"/>
            <p:cNvSpPr>
              <a:spLocks noChangeArrowheads="1"/>
            </p:cNvSpPr>
            <p:nvPr/>
          </p:nvSpPr>
          <p:spPr bwMode="auto">
            <a:xfrm>
              <a:off x="2652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73" name="AutoShape 25"/>
            <p:cNvSpPr>
              <a:spLocks noChangeArrowheads="1"/>
            </p:cNvSpPr>
            <p:nvPr/>
          </p:nvSpPr>
          <p:spPr bwMode="auto">
            <a:xfrm>
              <a:off x="3196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74" name="AutoShape 26"/>
            <p:cNvSpPr>
              <a:spLocks noChangeArrowheads="1"/>
            </p:cNvSpPr>
            <p:nvPr/>
          </p:nvSpPr>
          <p:spPr bwMode="auto">
            <a:xfrm>
              <a:off x="3740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75" name="AutoShape 27"/>
            <p:cNvSpPr>
              <a:spLocks noChangeArrowheads="1"/>
            </p:cNvSpPr>
            <p:nvPr/>
          </p:nvSpPr>
          <p:spPr bwMode="auto">
            <a:xfrm>
              <a:off x="4286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06876" name="AutoShape 28"/>
            <p:cNvSpPr>
              <a:spLocks noChangeArrowheads="1"/>
            </p:cNvSpPr>
            <p:nvPr/>
          </p:nvSpPr>
          <p:spPr bwMode="auto">
            <a:xfrm>
              <a:off x="4830" y="1706"/>
              <a:ext cx="182" cy="318"/>
            </a:xfrm>
            <a:prstGeom prst="downArrow">
              <a:avLst>
                <a:gd name="adj1" fmla="val 50000"/>
                <a:gd name="adj2" fmla="val 43681"/>
              </a:avLst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sp>
        <p:nvSpPr>
          <p:cNvPr id="206877" name="Text Box 29"/>
          <p:cNvSpPr txBox="1">
            <a:spLocks noChangeArrowheads="1"/>
          </p:cNvSpPr>
          <p:nvPr/>
        </p:nvSpPr>
        <p:spPr bwMode="auto">
          <a:xfrm>
            <a:off x="236538" y="2579688"/>
            <a:ext cx="1079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600">
                <a:solidFill>
                  <a:srgbClr val="0000FF"/>
                </a:solidFill>
                <a:latin typeface="Impact" pitchFamily="34" charset="0"/>
              </a:rPr>
              <a:t>TALK</a:t>
            </a:r>
            <a:endParaRPr lang="en-US" sz="3600">
              <a:solidFill>
                <a:srgbClr val="0000FF"/>
              </a:solidFill>
              <a:latin typeface="Impact" pitchFamily="34" charset="0"/>
            </a:endParaRPr>
          </a:p>
        </p:txBody>
      </p:sp>
      <p:sp>
        <p:nvSpPr>
          <p:cNvPr id="206878" name="Text Box 30"/>
          <p:cNvSpPr txBox="1">
            <a:spLocks noChangeArrowheads="1"/>
          </p:cNvSpPr>
          <p:nvPr/>
        </p:nvSpPr>
        <p:spPr bwMode="auto">
          <a:xfrm>
            <a:off x="63500" y="3825875"/>
            <a:ext cx="15113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GB" sz="3600">
                <a:solidFill>
                  <a:srgbClr val="0000FF"/>
                </a:solidFill>
                <a:latin typeface="Impact" pitchFamily="34" charset="0"/>
              </a:rPr>
              <a:t>LISTEN</a:t>
            </a:r>
            <a:endParaRPr lang="en-US" sz="3600">
              <a:solidFill>
                <a:srgbClr val="0000FF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515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5.92593E-6 L -0.10243 -5.92593E-6 " pathEditMode="relative" ptsTypes="AA">
                                      <p:cBhvr>
                                        <p:cTn id="6" dur="2000" fill="hold"/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Text Box 2"/>
          <p:cNvSpPr txBox="1">
            <a:spLocks noChangeArrowheads="1"/>
          </p:cNvSpPr>
          <p:nvPr/>
        </p:nvSpPr>
        <p:spPr bwMode="auto">
          <a:xfrm>
            <a:off x="34925" y="765175"/>
            <a:ext cx="5688013" cy="2781300"/>
          </a:xfrm>
          <a:prstGeom prst="rect">
            <a:avLst/>
          </a:prstGeom>
          <a:solidFill>
            <a:srgbClr val="C0C0C0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50000"/>
              </a:spcBef>
            </a:pPr>
            <a:r>
              <a:rPr lang="en-GB" sz="2800">
                <a:solidFill>
                  <a:srgbClr val="0000FF"/>
                </a:solidFill>
                <a:latin typeface="Times New Roman" pitchFamily="18" charset="0"/>
              </a:rPr>
              <a:t>Mike Fleetham</a:t>
            </a:r>
            <a:br>
              <a:rPr lang="en-GB" sz="280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en-GB" sz="2800">
                <a:solidFill>
                  <a:srgbClr val="0000FF"/>
                </a:solidFill>
                <a:latin typeface="Times New Roman" pitchFamily="18" charset="0"/>
              </a:rPr>
              <a:t>Learning Design Consultant</a:t>
            </a:r>
          </a:p>
          <a:p>
            <a:pPr marL="342900" indent="-342900">
              <a:spcBef>
                <a:spcPct val="50000"/>
              </a:spcBef>
            </a:pPr>
            <a:r>
              <a:rPr lang="en-GB" sz="2000">
                <a:latin typeface="Times New Roman" pitchFamily="18" charset="0"/>
              </a:rPr>
              <a:t>Phone: 44 (0)1962 840885 / 44 (0)7983404086</a:t>
            </a:r>
          </a:p>
          <a:p>
            <a:pPr marL="342900" indent="-342900">
              <a:spcBef>
                <a:spcPct val="50000"/>
              </a:spcBef>
            </a:pPr>
            <a:r>
              <a:rPr lang="en-GB" sz="2000">
                <a:latin typeface="Times New Roman" pitchFamily="18" charset="0"/>
              </a:rPr>
              <a:t>Facebook: Thinking Classroom group</a:t>
            </a:r>
          </a:p>
          <a:p>
            <a:pPr marL="342900" indent="-342900">
              <a:spcBef>
                <a:spcPct val="50000"/>
              </a:spcBef>
            </a:pPr>
            <a:r>
              <a:rPr lang="en-GB" sz="2000">
                <a:latin typeface="Times New Roman" pitchFamily="18" charset="0"/>
              </a:rPr>
              <a:t>Twitter: Mike Tweetham</a:t>
            </a:r>
          </a:p>
          <a:p>
            <a:pPr marL="342900" indent="-342900">
              <a:spcBef>
                <a:spcPct val="50000"/>
              </a:spcBef>
            </a:pPr>
            <a:r>
              <a:rPr lang="en-GB" sz="2000">
                <a:latin typeface="Times New Roman" pitchFamily="18" charset="0"/>
              </a:rPr>
              <a:t>E-mail: mike@thinkingclassroom.co.uk</a:t>
            </a:r>
          </a:p>
        </p:txBody>
      </p:sp>
      <p:sp>
        <p:nvSpPr>
          <p:cNvPr id="248835" name="Text Box 3"/>
          <p:cNvSpPr txBox="1">
            <a:spLocks noChangeArrowheads="1"/>
          </p:cNvSpPr>
          <p:nvPr/>
        </p:nvSpPr>
        <p:spPr bwMode="auto">
          <a:xfrm>
            <a:off x="0" y="3644900"/>
            <a:ext cx="5724525" cy="1368425"/>
          </a:xfrm>
          <a:prstGeom prst="rect">
            <a:avLst/>
          </a:prstGeom>
          <a:solidFill>
            <a:srgbClr val="C0C0C0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en-GB" sz="2400">
                <a:solidFill>
                  <a:srgbClr val="0000FF"/>
                </a:solidFill>
                <a:latin typeface="Times New Roman" pitchFamily="18" charset="0"/>
              </a:rPr>
              <a:t>www.thinkingclassroom.co.uk</a:t>
            </a:r>
            <a:br>
              <a:rPr lang="en-GB" sz="2400">
                <a:solidFill>
                  <a:srgbClr val="0000FF"/>
                </a:solidFill>
                <a:latin typeface="Times New Roman" pitchFamily="18" charset="0"/>
              </a:rPr>
            </a:br>
            <a:r>
              <a:rPr lang="en-GB" sz="2400">
                <a:solidFill>
                  <a:srgbClr val="0000FF"/>
                </a:solidFill>
                <a:latin typeface="Times New Roman" pitchFamily="18" charset="0"/>
              </a:rPr>
              <a:t>Sign up for Standard </a:t>
            </a:r>
            <a:r>
              <a:rPr lang="en-GB" sz="2400">
                <a:solidFill>
                  <a:srgbClr val="FF0000"/>
                </a:solidFill>
                <a:latin typeface="Times New Roman" pitchFamily="18" charset="0"/>
              </a:rPr>
              <a:t>Free</a:t>
            </a:r>
            <a:r>
              <a:rPr lang="en-GB" sz="2400">
                <a:solidFill>
                  <a:srgbClr val="0000FF"/>
                </a:solidFill>
                <a:latin typeface="Times New Roman" pitchFamily="18" charset="0"/>
              </a:rPr>
              <a:t> Membership. Resources and Monthly Thinking Skills Tool</a:t>
            </a:r>
            <a:endParaRPr lang="en-GB" sz="3200">
              <a:latin typeface="Times New Roman" pitchFamily="18" charset="0"/>
            </a:endParaRPr>
          </a:p>
        </p:txBody>
      </p:sp>
      <p:pic>
        <p:nvPicPr>
          <p:cNvPr id="248836" name="Picture 4" descr="mike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836613"/>
            <a:ext cx="2446338" cy="273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8837" name="Picture 5" descr="logo-desig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67175" cy="69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0" y="5084763"/>
            <a:ext cx="5724525" cy="1223962"/>
          </a:xfrm>
          <a:prstGeom prst="rect">
            <a:avLst/>
          </a:prstGeom>
          <a:solidFill>
            <a:srgbClr val="C0C0C0">
              <a:alpha val="6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en-GB" sz="2400">
                <a:solidFill>
                  <a:srgbClr val="0000FF"/>
                </a:solidFill>
                <a:latin typeface="Times New Roman" pitchFamily="18" charset="0"/>
              </a:rPr>
              <a:t>Upgrade to Teacher Premium Membership including Teachers’ Toolbox &amp; Full resources library: </a:t>
            </a:r>
            <a:r>
              <a:rPr lang="en-GB" sz="2400">
                <a:solidFill>
                  <a:srgbClr val="FF0000"/>
                </a:solidFill>
                <a:latin typeface="Times New Roman" pitchFamily="18" charset="0"/>
              </a:rPr>
              <a:t>£24 for 12 months single login</a:t>
            </a:r>
          </a:p>
        </p:txBody>
      </p:sp>
      <p:pic>
        <p:nvPicPr>
          <p:cNvPr id="248839" name="Picture 7" descr="Homepage Ssho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700" y="3630613"/>
            <a:ext cx="2449513" cy="2808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4457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Project Day 3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 smtClean="0"/>
              <a:t>Prepare </a:t>
            </a:r>
            <a:r>
              <a:rPr lang="en-GB" dirty="0"/>
              <a:t>mini-presentations using Wikispace (don’t want to give </a:t>
            </a:r>
            <a:r>
              <a:rPr lang="en-GB" dirty="0" smtClean="0"/>
              <a:t>you any </a:t>
            </a:r>
            <a:r>
              <a:rPr lang="en-GB" dirty="0"/>
              <a:t>additional prep. work outside the 3 days)</a:t>
            </a:r>
          </a:p>
          <a:p>
            <a:pPr lvl="0"/>
            <a:r>
              <a:rPr lang="en-GB" dirty="0"/>
              <a:t>Evaluate activities against success criteria</a:t>
            </a:r>
          </a:p>
          <a:p>
            <a:pPr lvl="0"/>
            <a:r>
              <a:rPr lang="en-GB" dirty="0"/>
              <a:t>Experience additional classroom activities</a:t>
            </a:r>
          </a:p>
          <a:p>
            <a:pPr lvl="1"/>
            <a:r>
              <a:rPr lang="en-GB" dirty="0"/>
              <a:t>Smart Thinking Tools</a:t>
            </a:r>
          </a:p>
          <a:p>
            <a:pPr lvl="1"/>
            <a:r>
              <a:rPr lang="en-GB" dirty="0"/>
              <a:t>Thinking Classroom Toolbox</a:t>
            </a:r>
          </a:p>
          <a:p>
            <a:pPr lvl="1"/>
            <a:r>
              <a:rPr lang="en-GB" dirty="0"/>
              <a:t>Scenario-based learning</a:t>
            </a:r>
          </a:p>
          <a:p>
            <a:pPr lvl="0"/>
            <a:r>
              <a:rPr lang="en-GB" dirty="0"/>
              <a:t>Plan next activities to try in class and review success criteria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639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4" y="115888"/>
            <a:ext cx="8785671" cy="820737"/>
          </a:xfrm>
          <a:solidFill>
            <a:schemeClr val="bg2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US" sz="3200" b="1" dirty="0" smtClean="0">
                <a:solidFill>
                  <a:srgbClr val="00B0F0"/>
                </a:solidFill>
                <a:latin typeface="Gungsuh" pitchFamily="18" charset="-127"/>
              </a:rPr>
              <a:t>Learning Lineups</a:t>
            </a:r>
            <a:endParaRPr lang="en-US" sz="3200" b="1" dirty="0">
              <a:solidFill>
                <a:srgbClr val="00B0F0"/>
              </a:solidFill>
              <a:latin typeface="Gungsuh" pitchFamily="18" charset="-127"/>
            </a:endParaRPr>
          </a:p>
        </p:txBody>
      </p:sp>
      <p:sp>
        <p:nvSpPr>
          <p:cNvPr id="4" name="Up-Down Arrow 3"/>
          <p:cNvSpPr/>
          <p:nvPr/>
        </p:nvSpPr>
        <p:spPr>
          <a:xfrm rot="5400000">
            <a:off x="3887924" y="-279412"/>
            <a:ext cx="1080120" cy="820891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1331640" y="1124744"/>
            <a:ext cx="59046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Line up in order of distance to get here today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44841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4" y="115888"/>
            <a:ext cx="8785671" cy="820737"/>
          </a:xfrm>
          <a:solidFill>
            <a:schemeClr val="bg2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US" sz="3200" b="1" dirty="0" smtClean="0">
                <a:solidFill>
                  <a:srgbClr val="00B0F0"/>
                </a:solidFill>
                <a:latin typeface="Gungsuh" pitchFamily="18" charset="-127"/>
              </a:rPr>
              <a:t>Learning Lineups</a:t>
            </a:r>
            <a:endParaRPr lang="en-US" sz="3200" b="1" dirty="0">
              <a:solidFill>
                <a:srgbClr val="00B0F0"/>
              </a:solidFill>
              <a:latin typeface="Gungsuh" pitchFamily="18" charset="-127"/>
            </a:endParaRPr>
          </a:p>
        </p:txBody>
      </p:sp>
      <p:sp>
        <p:nvSpPr>
          <p:cNvPr id="4" name="Up-Down Arrow 3"/>
          <p:cNvSpPr/>
          <p:nvPr/>
        </p:nvSpPr>
        <p:spPr>
          <a:xfrm rot="5400000">
            <a:off x="3887924" y="-279412"/>
            <a:ext cx="1080120" cy="820891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6" descr="MC900290885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20" y="1750673"/>
            <a:ext cx="1886495" cy="171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MC900230558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09" y="1612186"/>
            <a:ext cx="2315623" cy="1993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MC900047870[1]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993" y="1713994"/>
            <a:ext cx="1724830" cy="158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MC900157027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65678"/>
            <a:ext cx="1388423" cy="188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85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4" y="115888"/>
            <a:ext cx="8785671" cy="820737"/>
          </a:xfrm>
          <a:solidFill>
            <a:schemeClr val="bg2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US" sz="3200" b="1" dirty="0" smtClean="0">
                <a:solidFill>
                  <a:srgbClr val="00B0F0"/>
                </a:solidFill>
                <a:latin typeface="Gungsuh" pitchFamily="18" charset="-127"/>
              </a:rPr>
              <a:t>Learning Lineups</a:t>
            </a:r>
            <a:endParaRPr lang="en-US" sz="3200" b="1" dirty="0">
              <a:solidFill>
                <a:srgbClr val="00B0F0"/>
              </a:solidFill>
              <a:latin typeface="Gungsuh" pitchFamily="18" charset="-127"/>
            </a:endParaRPr>
          </a:p>
        </p:txBody>
      </p:sp>
      <p:sp>
        <p:nvSpPr>
          <p:cNvPr id="4" name="Up-Down Arrow 3"/>
          <p:cNvSpPr/>
          <p:nvPr/>
        </p:nvSpPr>
        <p:spPr>
          <a:xfrm rot="5400000">
            <a:off x="3887924" y="-279412"/>
            <a:ext cx="1080120" cy="820891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1"/>
          <p:cNvSpPr/>
          <p:nvPr/>
        </p:nvSpPr>
        <p:spPr>
          <a:xfrm>
            <a:off x="467544" y="1772816"/>
            <a:ext cx="1728192" cy="151216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/>
        </p:nvSpPr>
        <p:spPr>
          <a:xfrm>
            <a:off x="3131840" y="1772816"/>
            <a:ext cx="2448272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 8"/>
          <p:cNvSpPr/>
          <p:nvPr/>
        </p:nvSpPr>
        <p:spPr>
          <a:xfrm>
            <a:off x="6489290" y="1736472"/>
            <a:ext cx="1667132" cy="1434431"/>
          </a:xfrm>
          <a:custGeom>
            <a:avLst/>
            <a:gdLst>
              <a:gd name="connsiteX0" fmla="*/ 648929 w 1667132"/>
              <a:gd name="connsiteY0" fmla="*/ 873993 h 1434431"/>
              <a:gd name="connsiteX1" fmla="*/ 604684 w 1667132"/>
              <a:gd name="connsiteY1" fmla="*/ 800251 h 1434431"/>
              <a:gd name="connsiteX2" fmla="*/ 589936 w 1667132"/>
              <a:gd name="connsiteY2" fmla="*/ 697012 h 1434431"/>
              <a:gd name="connsiteX3" fmla="*/ 634181 w 1667132"/>
              <a:gd name="connsiteY3" fmla="*/ 416793 h 1434431"/>
              <a:gd name="connsiteX4" fmla="*/ 707923 w 1667132"/>
              <a:gd name="connsiteY4" fmla="*/ 298805 h 1434431"/>
              <a:gd name="connsiteX5" fmla="*/ 855407 w 1667132"/>
              <a:gd name="connsiteY5" fmla="*/ 180818 h 1434431"/>
              <a:gd name="connsiteX6" fmla="*/ 943897 w 1667132"/>
              <a:gd name="connsiteY6" fmla="*/ 136573 h 1434431"/>
              <a:gd name="connsiteX7" fmla="*/ 1224116 w 1667132"/>
              <a:gd name="connsiteY7" fmla="*/ 151322 h 1434431"/>
              <a:gd name="connsiteX8" fmla="*/ 1283110 w 1667132"/>
              <a:gd name="connsiteY8" fmla="*/ 210315 h 1434431"/>
              <a:gd name="connsiteX9" fmla="*/ 1312607 w 1667132"/>
              <a:gd name="connsiteY9" fmla="*/ 284057 h 1434431"/>
              <a:gd name="connsiteX10" fmla="*/ 1386349 w 1667132"/>
              <a:gd name="connsiteY10" fmla="*/ 431541 h 1434431"/>
              <a:gd name="connsiteX11" fmla="*/ 1386349 w 1667132"/>
              <a:gd name="connsiteY11" fmla="*/ 652767 h 1434431"/>
              <a:gd name="connsiteX12" fmla="*/ 1312607 w 1667132"/>
              <a:gd name="connsiteY12" fmla="*/ 638018 h 1434431"/>
              <a:gd name="connsiteX13" fmla="*/ 1253613 w 1667132"/>
              <a:gd name="connsiteY13" fmla="*/ 593773 h 1434431"/>
              <a:gd name="connsiteX14" fmla="*/ 1179871 w 1667132"/>
              <a:gd name="connsiteY14" fmla="*/ 549528 h 1434431"/>
              <a:gd name="connsiteX15" fmla="*/ 1061884 w 1667132"/>
              <a:gd name="connsiteY15" fmla="*/ 461038 h 1434431"/>
              <a:gd name="connsiteX16" fmla="*/ 1017639 w 1667132"/>
              <a:gd name="connsiteY16" fmla="*/ 431541 h 1434431"/>
              <a:gd name="connsiteX17" fmla="*/ 899652 w 1667132"/>
              <a:gd name="connsiteY17" fmla="*/ 343051 h 1434431"/>
              <a:gd name="connsiteX18" fmla="*/ 796413 w 1667132"/>
              <a:gd name="connsiteY18" fmla="*/ 313554 h 1434431"/>
              <a:gd name="connsiteX19" fmla="*/ 530942 w 1667132"/>
              <a:gd name="connsiteY19" fmla="*/ 328302 h 1434431"/>
              <a:gd name="connsiteX20" fmla="*/ 516194 w 1667132"/>
              <a:gd name="connsiteY20" fmla="*/ 387296 h 1434431"/>
              <a:gd name="connsiteX21" fmla="*/ 471949 w 1667132"/>
              <a:gd name="connsiteY21" fmla="*/ 505283 h 1434431"/>
              <a:gd name="connsiteX22" fmla="*/ 486697 w 1667132"/>
              <a:gd name="connsiteY22" fmla="*/ 638018 h 1434431"/>
              <a:gd name="connsiteX23" fmla="*/ 545691 w 1667132"/>
              <a:gd name="connsiteY23" fmla="*/ 623270 h 1434431"/>
              <a:gd name="connsiteX24" fmla="*/ 560439 w 1667132"/>
              <a:gd name="connsiteY24" fmla="*/ 579025 h 1434431"/>
              <a:gd name="connsiteX25" fmla="*/ 604684 w 1667132"/>
              <a:gd name="connsiteY25" fmla="*/ 549528 h 1434431"/>
              <a:gd name="connsiteX26" fmla="*/ 707923 w 1667132"/>
              <a:gd name="connsiteY26" fmla="*/ 461038 h 1434431"/>
              <a:gd name="connsiteX27" fmla="*/ 870155 w 1667132"/>
              <a:gd name="connsiteY27" fmla="*/ 298805 h 1434431"/>
              <a:gd name="connsiteX28" fmla="*/ 988142 w 1667132"/>
              <a:gd name="connsiteY28" fmla="*/ 166070 h 1434431"/>
              <a:gd name="connsiteX29" fmla="*/ 1150375 w 1667132"/>
              <a:gd name="connsiteY29" fmla="*/ 48083 h 1434431"/>
              <a:gd name="connsiteX30" fmla="*/ 1238865 w 1667132"/>
              <a:gd name="connsiteY30" fmla="*/ 3838 h 1434431"/>
              <a:gd name="connsiteX31" fmla="*/ 1401097 w 1667132"/>
              <a:gd name="connsiteY31" fmla="*/ 18586 h 1434431"/>
              <a:gd name="connsiteX32" fmla="*/ 1489587 w 1667132"/>
              <a:gd name="connsiteY32" fmla="*/ 151322 h 1434431"/>
              <a:gd name="connsiteX33" fmla="*/ 1519084 w 1667132"/>
              <a:gd name="connsiteY33" fmla="*/ 195567 h 1434431"/>
              <a:gd name="connsiteX34" fmla="*/ 1533833 w 1667132"/>
              <a:gd name="connsiteY34" fmla="*/ 254560 h 1434431"/>
              <a:gd name="connsiteX35" fmla="*/ 1563329 w 1667132"/>
              <a:gd name="connsiteY35" fmla="*/ 328302 h 1434431"/>
              <a:gd name="connsiteX36" fmla="*/ 1578078 w 1667132"/>
              <a:gd name="connsiteY36" fmla="*/ 490534 h 1434431"/>
              <a:gd name="connsiteX37" fmla="*/ 1563329 w 1667132"/>
              <a:gd name="connsiteY37" fmla="*/ 903489 h 1434431"/>
              <a:gd name="connsiteX38" fmla="*/ 1533833 w 1667132"/>
              <a:gd name="connsiteY38" fmla="*/ 947734 h 1434431"/>
              <a:gd name="connsiteX39" fmla="*/ 1504336 w 1667132"/>
              <a:gd name="connsiteY39" fmla="*/ 1036225 h 1434431"/>
              <a:gd name="connsiteX40" fmla="*/ 1460091 w 1667132"/>
              <a:gd name="connsiteY40" fmla="*/ 1080470 h 1434431"/>
              <a:gd name="connsiteX41" fmla="*/ 1430594 w 1667132"/>
              <a:gd name="connsiteY41" fmla="*/ 1139463 h 1434431"/>
              <a:gd name="connsiteX42" fmla="*/ 1371600 w 1667132"/>
              <a:gd name="connsiteY42" fmla="*/ 1154212 h 1434431"/>
              <a:gd name="connsiteX43" fmla="*/ 1327355 w 1667132"/>
              <a:gd name="connsiteY43" fmla="*/ 1168960 h 1434431"/>
              <a:gd name="connsiteX44" fmla="*/ 1047136 w 1667132"/>
              <a:gd name="connsiteY44" fmla="*/ 1154212 h 1434431"/>
              <a:gd name="connsiteX45" fmla="*/ 943897 w 1667132"/>
              <a:gd name="connsiteY45" fmla="*/ 1080470 h 1434431"/>
              <a:gd name="connsiteX46" fmla="*/ 737420 w 1667132"/>
              <a:gd name="connsiteY46" fmla="*/ 888741 h 1434431"/>
              <a:gd name="connsiteX47" fmla="*/ 545691 w 1667132"/>
              <a:gd name="connsiteY47" fmla="*/ 770754 h 1434431"/>
              <a:gd name="connsiteX48" fmla="*/ 353962 w 1667132"/>
              <a:gd name="connsiteY48" fmla="*/ 667515 h 1434431"/>
              <a:gd name="connsiteX49" fmla="*/ 309716 w 1667132"/>
              <a:gd name="connsiteY49" fmla="*/ 652767 h 1434431"/>
              <a:gd name="connsiteX50" fmla="*/ 176981 w 1667132"/>
              <a:gd name="connsiteY50" fmla="*/ 697012 h 1434431"/>
              <a:gd name="connsiteX51" fmla="*/ 117987 w 1667132"/>
              <a:gd name="connsiteY51" fmla="*/ 888741 h 1434431"/>
              <a:gd name="connsiteX52" fmla="*/ 132736 w 1667132"/>
              <a:gd name="connsiteY52" fmla="*/ 1168960 h 1434431"/>
              <a:gd name="connsiteX53" fmla="*/ 176981 w 1667132"/>
              <a:gd name="connsiteY53" fmla="*/ 1227954 h 1434431"/>
              <a:gd name="connsiteX54" fmla="*/ 250723 w 1667132"/>
              <a:gd name="connsiteY54" fmla="*/ 1213205 h 1434431"/>
              <a:gd name="connsiteX55" fmla="*/ 398207 w 1667132"/>
              <a:gd name="connsiteY55" fmla="*/ 1036225 h 1434431"/>
              <a:gd name="connsiteX56" fmla="*/ 471949 w 1667132"/>
              <a:gd name="connsiteY56" fmla="*/ 962483 h 1434431"/>
              <a:gd name="connsiteX57" fmla="*/ 589936 w 1667132"/>
              <a:gd name="connsiteY57" fmla="*/ 829747 h 1434431"/>
              <a:gd name="connsiteX58" fmla="*/ 634181 w 1667132"/>
              <a:gd name="connsiteY58" fmla="*/ 800251 h 1434431"/>
              <a:gd name="connsiteX59" fmla="*/ 781665 w 1667132"/>
              <a:gd name="connsiteY59" fmla="*/ 726509 h 1434431"/>
              <a:gd name="connsiteX60" fmla="*/ 914400 w 1667132"/>
              <a:gd name="connsiteY60" fmla="*/ 667515 h 1434431"/>
              <a:gd name="connsiteX61" fmla="*/ 1017639 w 1667132"/>
              <a:gd name="connsiteY61" fmla="*/ 623270 h 1434431"/>
              <a:gd name="connsiteX62" fmla="*/ 1076633 w 1667132"/>
              <a:gd name="connsiteY62" fmla="*/ 579025 h 1434431"/>
              <a:gd name="connsiteX63" fmla="*/ 1135626 w 1667132"/>
              <a:gd name="connsiteY63" fmla="*/ 564276 h 1434431"/>
              <a:gd name="connsiteX64" fmla="*/ 1209368 w 1667132"/>
              <a:gd name="connsiteY64" fmla="*/ 534780 h 1434431"/>
              <a:gd name="connsiteX65" fmla="*/ 1268362 w 1667132"/>
              <a:gd name="connsiteY65" fmla="*/ 475786 h 1434431"/>
              <a:gd name="connsiteX66" fmla="*/ 1327355 w 1667132"/>
              <a:gd name="connsiteY66" fmla="*/ 461038 h 1434431"/>
              <a:gd name="connsiteX67" fmla="*/ 1460091 w 1667132"/>
              <a:gd name="connsiteY67" fmla="*/ 416793 h 1434431"/>
              <a:gd name="connsiteX68" fmla="*/ 1504336 w 1667132"/>
              <a:gd name="connsiteY68" fmla="*/ 402044 h 1434431"/>
              <a:gd name="connsiteX69" fmla="*/ 1563329 w 1667132"/>
              <a:gd name="connsiteY69" fmla="*/ 387296 h 1434431"/>
              <a:gd name="connsiteX70" fmla="*/ 1622323 w 1667132"/>
              <a:gd name="connsiteY70" fmla="*/ 357799 h 1434431"/>
              <a:gd name="connsiteX71" fmla="*/ 1666568 w 1667132"/>
              <a:gd name="connsiteY71" fmla="*/ 372547 h 1434431"/>
              <a:gd name="connsiteX72" fmla="*/ 1637071 w 1667132"/>
              <a:gd name="connsiteY72" fmla="*/ 490534 h 1434431"/>
              <a:gd name="connsiteX73" fmla="*/ 1622323 w 1667132"/>
              <a:gd name="connsiteY73" fmla="*/ 534780 h 1434431"/>
              <a:gd name="connsiteX74" fmla="*/ 1578078 w 1667132"/>
              <a:gd name="connsiteY74" fmla="*/ 564276 h 1434431"/>
              <a:gd name="connsiteX75" fmla="*/ 1504336 w 1667132"/>
              <a:gd name="connsiteY75" fmla="*/ 638018 h 1434431"/>
              <a:gd name="connsiteX76" fmla="*/ 1460091 w 1667132"/>
              <a:gd name="connsiteY76" fmla="*/ 667515 h 1434431"/>
              <a:gd name="connsiteX77" fmla="*/ 1415845 w 1667132"/>
              <a:gd name="connsiteY77" fmla="*/ 711760 h 1434431"/>
              <a:gd name="connsiteX78" fmla="*/ 1283110 w 1667132"/>
              <a:gd name="connsiteY78" fmla="*/ 800251 h 1434431"/>
              <a:gd name="connsiteX79" fmla="*/ 1224116 w 1667132"/>
              <a:gd name="connsiteY79" fmla="*/ 844496 h 1434431"/>
              <a:gd name="connsiteX80" fmla="*/ 1061884 w 1667132"/>
              <a:gd name="connsiteY80" fmla="*/ 932986 h 1434431"/>
              <a:gd name="connsiteX81" fmla="*/ 943897 w 1667132"/>
              <a:gd name="connsiteY81" fmla="*/ 1006728 h 1434431"/>
              <a:gd name="connsiteX82" fmla="*/ 870155 w 1667132"/>
              <a:gd name="connsiteY82" fmla="*/ 1065722 h 1434431"/>
              <a:gd name="connsiteX83" fmla="*/ 811162 w 1667132"/>
              <a:gd name="connsiteY83" fmla="*/ 1124715 h 1434431"/>
              <a:gd name="connsiteX84" fmla="*/ 752168 w 1667132"/>
              <a:gd name="connsiteY84" fmla="*/ 1168960 h 1434431"/>
              <a:gd name="connsiteX85" fmla="*/ 737420 w 1667132"/>
              <a:gd name="connsiteY85" fmla="*/ 1213205 h 1434431"/>
              <a:gd name="connsiteX86" fmla="*/ 707923 w 1667132"/>
              <a:gd name="connsiteY86" fmla="*/ 1272199 h 1434431"/>
              <a:gd name="connsiteX87" fmla="*/ 796413 w 1667132"/>
              <a:gd name="connsiteY87" fmla="*/ 1390186 h 1434431"/>
              <a:gd name="connsiteX88" fmla="*/ 884904 w 1667132"/>
              <a:gd name="connsiteY88" fmla="*/ 1419683 h 1434431"/>
              <a:gd name="connsiteX89" fmla="*/ 929149 w 1667132"/>
              <a:gd name="connsiteY89" fmla="*/ 1434431 h 1434431"/>
              <a:gd name="connsiteX90" fmla="*/ 1106129 w 1667132"/>
              <a:gd name="connsiteY90" fmla="*/ 1419683 h 1434431"/>
              <a:gd name="connsiteX91" fmla="*/ 1150375 w 1667132"/>
              <a:gd name="connsiteY91" fmla="*/ 1390186 h 1434431"/>
              <a:gd name="connsiteX92" fmla="*/ 1061884 w 1667132"/>
              <a:gd name="connsiteY92" fmla="*/ 1257451 h 1434431"/>
              <a:gd name="connsiteX93" fmla="*/ 1017639 w 1667132"/>
              <a:gd name="connsiteY93" fmla="*/ 1227954 h 1434431"/>
              <a:gd name="connsiteX94" fmla="*/ 914400 w 1667132"/>
              <a:gd name="connsiteY94" fmla="*/ 1124715 h 1434431"/>
              <a:gd name="connsiteX95" fmla="*/ 781665 w 1667132"/>
              <a:gd name="connsiteY95" fmla="*/ 918238 h 1434431"/>
              <a:gd name="connsiteX96" fmla="*/ 663678 w 1667132"/>
              <a:gd name="connsiteY96" fmla="*/ 711760 h 1434431"/>
              <a:gd name="connsiteX97" fmla="*/ 619433 w 1667132"/>
              <a:gd name="connsiteY97" fmla="*/ 638018 h 1434431"/>
              <a:gd name="connsiteX98" fmla="*/ 589936 w 1667132"/>
              <a:gd name="connsiteY98" fmla="*/ 593773 h 1434431"/>
              <a:gd name="connsiteX99" fmla="*/ 560439 w 1667132"/>
              <a:gd name="connsiteY99" fmla="*/ 505283 h 1434431"/>
              <a:gd name="connsiteX100" fmla="*/ 501445 w 1667132"/>
              <a:gd name="connsiteY100" fmla="*/ 446289 h 1434431"/>
              <a:gd name="connsiteX101" fmla="*/ 398207 w 1667132"/>
              <a:gd name="connsiteY101" fmla="*/ 298805 h 1434431"/>
              <a:gd name="connsiteX102" fmla="*/ 339213 w 1667132"/>
              <a:gd name="connsiteY102" fmla="*/ 239812 h 1434431"/>
              <a:gd name="connsiteX103" fmla="*/ 309716 w 1667132"/>
              <a:gd name="connsiteY103" fmla="*/ 195567 h 1434431"/>
              <a:gd name="connsiteX104" fmla="*/ 206478 w 1667132"/>
              <a:gd name="connsiteY104" fmla="*/ 92328 h 1434431"/>
              <a:gd name="connsiteX105" fmla="*/ 221226 w 1667132"/>
              <a:gd name="connsiteY105" fmla="*/ 33334 h 1434431"/>
              <a:gd name="connsiteX106" fmla="*/ 973394 w 1667132"/>
              <a:gd name="connsiteY106" fmla="*/ 3838 h 1434431"/>
              <a:gd name="connsiteX107" fmla="*/ 1076633 w 1667132"/>
              <a:gd name="connsiteY107" fmla="*/ 18586 h 1434431"/>
              <a:gd name="connsiteX108" fmla="*/ 1106129 w 1667132"/>
              <a:gd name="connsiteY108" fmla="*/ 107076 h 1434431"/>
              <a:gd name="connsiteX109" fmla="*/ 1091381 w 1667132"/>
              <a:gd name="connsiteY109" fmla="*/ 520031 h 1434431"/>
              <a:gd name="connsiteX110" fmla="*/ 1076633 w 1667132"/>
              <a:gd name="connsiteY110" fmla="*/ 564276 h 1434431"/>
              <a:gd name="connsiteX111" fmla="*/ 1032387 w 1667132"/>
              <a:gd name="connsiteY111" fmla="*/ 623270 h 1434431"/>
              <a:gd name="connsiteX112" fmla="*/ 988142 w 1667132"/>
              <a:gd name="connsiteY112" fmla="*/ 652767 h 1434431"/>
              <a:gd name="connsiteX113" fmla="*/ 870155 w 1667132"/>
              <a:gd name="connsiteY113" fmla="*/ 785502 h 1434431"/>
              <a:gd name="connsiteX114" fmla="*/ 781665 w 1667132"/>
              <a:gd name="connsiteY114" fmla="*/ 844496 h 1434431"/>
              <a:gd name="connsiteX115" fmla="*/ 619433 w 1667132"/>
              <a:gd name="connsiteY115" fmla="*/ 903489 h 1434431"/>
              <a:gd name="connsiteX116" fmla="*/ 280220 w 1667132"/>
              <a:gd name="connsiteY116" fmla="*/ 1124715 h 1434431"/>
              <a:gd name="connsiteX117" fmla="*/ 103239 w 1667132"/>
              <a:gd name="connsiteY117" fmla="*/ 1257451 h 1434431"/>
              <a:gd name="connsiteX118" fmla="*/ 0 w 1667132"/>
              <a:gd name="connsiteY118" fmla="*/ 1301696 h 1434431"/>
              <a:gd name="connsiteX119" fmla="*/ 309716 w 1667132"/>
              <a:gd name="connsiteY119" fmla="*/ 1242702 h 1434431"/>
              <a:gd name="connsiteX120" fmla="*/ 383458 w 1667132"/>
              <a:gd name="connsiteY120" fmla="*/ 1198457 h 1434431"/>
              <a:gd name="connsiteX121" fmla="*/ 471949 w 1667132"/>
              <a:gd name="connsiteY121" fmla="*/ 1139463 h 1434431"/>
              <a:gd name="connsiteX122" fmla="*/ 560439 w 1667132"/>
              <a:gd name="connsiteY122" fmla="*/ 1109967 h 1434431"/>
              <a:gd name="connsiteX123" fmla="*/ 914400 w 1667132"/>
              <a:gd name="connsiteY123" fmla="*/ 1080470 h 1434431"/>
              <a:gd name="connsiteX124" fmla="*/ 1017639 w 1667132"/>
              <a:gd name="connsiteY124" fmla="*/ 1050973 h 1434431"/>
              <a:gd name="connsiteX125" fmla="*/ 1061884 w 1667132"/>
              <a:gd name="connsiteY125" fmla="*/ 1021476 h 1434431"/>
              <a:gd name="connsiteX126" fmla="*/ 1076633 w 1667132"/>
              <a:gd name="connsiteY126" fmla="*/ 800251 h 1434431"/>
              <a:gd name="connsiteX127" fmla="*/ 1017639 w 1667132"/>
              <a:gd name="connsiteY127" fmla="*/ 726509 h 1434431"/>
              <a:gd name="connsiteX128" fmla="*/ 899652 w 1667132"/>
              <a:gd name="connsiteY128" fmla="*/ 564276 h 1434431"/>
              <a:gd name="connsiteX129" fmla="*/ 796413 w 1667132"/>
              <a:gd name="connsiteY129" fmla="*/ 461038 h 1434431"/>
              <a:gd name="connsiteX130" fmla="*/ 752168 w 1667132"/>
              <a:gd name="connsiteY130" fmla="*/ 431541 h 1434431"/>
              <a:gd name="connsiteX131" fmla="*/ 825910 w 1667132"/>
              <a:gd name="connsiteY131" fmla="*/ 461038 h 1434431"/>
              <a:gd name="connsiteX132" fmla="*/ 1017639 w 1667132"/>
              <a:gd name="connsiteY132" fmla="*/ 505283 h 1434431"/>
              <a:gd name="connsiteX133" fmla="*/ 1356852 w 1667132"/>
              <a:gd name="connsiteY133" fmla="*/ 490534 h 1434431"/>
              <a:gd name="connsiteX134" fmla="*/ 1386349 w 1667132"/>
              <a:gd name="connsiteY134" fmla="*/ 446289 h 1434431"/>
              <a:gd name="connsiteX135" fmla="*/ 1312607 w 1667132"/>
              <a:gd name="connsiteY135" fmla="*/ 357799 h 1434431"/>
              <a:gd name="connsiteX136" fmla="*/ 1253613 w 1667132"/>
              <a:gd name="connsiteY136" fmla="*/ 313554 h 1434431"/>
              <a:gd name="connsiteX137" fmla="*/ 1120878 w 1667132"/>
              <a:gd name="connsiteY137" fmla="*/ 284057 h 1434431"/>
              <a:gd name="connsiteX138" fmla="*/ 501445 w 1667132"/>
              <a:gd name="connsiteY138" fmla="*/ 298805 h 1434431"/>
              <a:gd name="connsiteX139" fmla="*/ 412955 w 1667132"/>
              <a:gd name="connsiteY139" fmla="*/ 343051 h 1434431"/>
              <a:gd name="connsiteX140" fmla="*/ 324465 w 1667132"/>
              <a:gd name="connsiteY140" fmla="*/ 372547 h 1434431"/>
              <a:gd name="connsiteX141" fmla="*/ 280220 w 1667132"/>
              <a:gd name="connsiteY141" fmla="*/ 387296 h 1434431"/>
              <a:gd name="connsiteX142" fmla="*/ 147484 w 1667132"/>
              <a:gd name="connsiteY142" fmla="*/ 461038 h 1434431"/>
              <a:gd name="connsiteX143" fmla="*/ 44245 w 1667132"/>
              <a:gd name="connsiteY143" fmla="*/ 461038 h 143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667132" h="1434431">
                <a:moveTo>
                  <a:pt x="648929" y="873993"/>
                </a:moveTo>
                <a:cubicBezTo>
                  <a:pt x="634181" y="849412"/>
                  <a:pt x="613749" y="827446"/>
                  <a:pt x="604684" y="800251"/>
                </a:cubicBezTo>
                <a:cubicBezTo>
                  <a:pt x="593691" y="767272"/>
                  <a:pt x="587270" y="731672"/>
                  <a:pt x="589936" y="697012"/>
                </a:cubicBezTo>
                <a:cubicBezTo>
                  <a:pt x="597189" y="602727"/>
                  <a:pt x="607317" y="507460"/>
                  <a:pt x="634181" y="416793"/>
                </a:cubicBezTo>
                <a:cubicBezTo>
                  <a:pt x="647357" y="372325"/>
                  <a:pt x="678950" y="335021"/>
                  <a:pt x="707923" y="298805"/>
                </a:cubicBezTo>
                <a:cubicBezTo>
                  <a:pt x="846969" y="124998"/>
                  <a:pt x="757066" y="229988"/>
                  <a:pt x="855407" y="180818"/>
                </a:cubicBezTo>
                <a:cubicBezTo>
                  <a:pt x="969768" y="123638"/>
                  <a:pt x="832685" y="173645"/>
                  <a:pt x="943897" y="136573"/>
                </a:cubicBezTo>
                <a:cubicBezTo>
                  <a:pt x="1037303" y="141489"/>
                  <a:pt x="1132715" y="131452"/>
                  <a:pt x="1224116" y="151322"/>
                </a:cubicBezTo>
                <a:cubicBezTo>
                  <a:pt x="1251291" y="157230"/>
                  <a:pt x="1267684" y="187176"/>
                  <a:pt x="1283110" y="210315"/>
                </a:cubicBezTo>
                <a:cubicBezTo>
                  <a:pt x="1297795" y="232343"/>
                  <a:pt x="1300767" y="260378"/>
                  <a:pt x="1312607" y="284057"/>
                </a:cubicBezTo>
                <a:cubicBezTo>
                  <a:pt x="1409050" y="476944"/>
                  <a:pt x="1310577" y="242113"/>
                  <a:pt x="1386349" y="431541"/>
                </a:cubicBezTo>
                <a:cubicBezTo>
                  <a:pt x="1421037" y="604985"/>
                  <a:pt x="1434464" y="532476"/>
                  <a:pt x="1386349" y="652767"/>
                </a:cubicBezTo>
                <a:cubicBezTo>
                  <a:pt x="1361768" y="647851"/>
                  <a:pt x="1335514" y="648199"/>
                  <a:pt x="1312607" y="638018"/>
                </a:cubicBezTo>
                <a:cubicBezTo>
                  <a:pt x="1290145" y="628035"/>
                  <a:pt x="1274065" y="607408"/>
                  <a:pt x="1253613" y="593773"/>
                </a:cubicBezTo>
                <a:cubicBezTo>
                  <a:pt x="1229762" y="577872"/>
                  <a:pt x="1203440" y="565845"/>
                  <a:pt x="1179871" y="549528"/>
                </a:cubicBezTo>
                <a:cubicBezTo>
                  <a:pt x="1139451" y="521545"/>
                  <a:pt x="1102788" y="488308"/>
                  <a:pt x="1061884" y="461038"/>
                </a:cubicBezTo>
                <a:cubicBezTo>
                  <a:pt x="1047136" y="451206"/>
                  <a:pt x="1031974" y="441967"/>
                  <a:pt x="1017639" y="431541"/>
                </a:cubicBezTo>
                <a:cubicBezTo>
                  <a:pt x="977881" y="402626"/>
                  <a:pt x="946922" y="356557"/>
                  <a:pt x="899652" y="343051"/>
                </a:cubicBezTo>
                <a:lnTo>
                  <a:pt x="796413" y="313554"/>
                </a:lnTo>
                <a:cubicBezTo>
                  <a:pt x="707923" y="318470"/>
                  <a:pt x="616651" y="305747"/>
                  <a:pt x="530942" y="328302"/>
                </a:cubicBezTo>
                <a:cubicBezTo>
                  <a:pt x="511340" y="333461"/>
                  <a:pt x="520591" y="367509"/>
                  <a:pt x="516194" y="387296"/>
                </a:cubicBezTo>
                <a:cubicBezTo>
                  <a:pt x="494932" y="482974"/>
                  <a:pt x="517497" y="436960"/>
                  <a:pt x="471949" y="505283"/>
                </a:cubicBezTo>
                <a:cubicBezTo>
                  <a:pt x="476865" y="549528"/>
                  <a:pt x="463103" y="600267"/>
                  <a:pt x="486697" y="638018"/>
                </a:cubicBezTo>
                <a:cubicBezTo>
                  <a:pt x="497440" y="655207"/>
                  <a:pt x="529863" y="635932"/>
                  <a:pt x="545691" y="623270"/>
                </a:cubicBezTo>
                <a:cubicBezTo>
                  <a:pt x="557830" y="613559"/>
                  <a:pt x="550728" y="591164"/>
                  <a:pt x="560439" y="579025"/>
                </a:cubicBezTo>
                <a:cubicBezTo>
                  <a:pt x="571512" y="565184"/>
                  <a:pt x="592150" y="562062"/>
                  <a:pt x="604684" y="549528"/>
                </a:cubicBezTo>
                <a:cubicBezTo>
                  <a:pt x="700409" y="453802"/>
                  <a:pt x="592696" y="518649"/>
                  <a:pt x="707923" y="461038"/>
                </a:cubicBezTo>
                <a:cubicBezTo>
                  <a:pt x="762000" y="406960"/>
                  <a:pt x="822380" y="358523"/>
                  <a:pt x="870155" y="298805"/>
                </a:cubicBezTo>
                <a:cubicBezTo>
                  <a:pt x="918222" y="238721"/>
                  <a:pt x="931891" y="216071"/>
                  <a:pt x="988142" y="166070"/>
                </a:cubicBezTo>
                <a:cubicBezTo>
                  <a:pt x="1049002" y="111972"/>
                  <a:pt x="1081375" y="94083"/>
                  <a:pt x="1150375" y="48083"/>
                </a:cubicBezTo>
                <a:cubicBezTo>
                  <a:pt x="1207557" y="9962"/>
                  <a:pt x="1177802" y="24192"/>
                  <a:pt x="1238865" y="3838"/>
                </a:cubicBezTo>
                <a:cubicBezTo>
                  <a:pt x="1292942" y="8754"/>
                  <a:pt x="1349583" y="1415"/>
                  <a:pt x="1401097" y="18586"/>
                </a:cubicBezTo>
                <a:cubicBezTo>
                  <a:pt x="1460277" y="38313"/>
                  <a:pt x="1467407" y="106961"/>
                  <a:pt x="1489587" y="151322"/>
                </a:cubicBezTo>
                <a:cubicBezTo>
                  <a:pt x="1497514" y="167176"/>
                  <a:pt x="1509252" y="180819"/>
                  <a:pt x="1519084" y="195567"/>
                </a:cubicBezTo>
                <a:cubicBezTo>
                  <a:pt x="1524000" y="215231"/>
                  <a:pt x="1527423" y="235331"/>
                  <a:pt x="1533833" y="254560"/>
                </a:cubicBezTo>
                <a:cubicBezTo>
                  <a:pt x="1542205" y="279676"/>
                  <a:pt x="1558450" y="302281"/>
                  <a:pt x="1563329" y="328302"/>
                </a:cubicBezTo>
                <a:cubicBezTo>
                  <a:pt x="1573336" y="381672"/>
                  <a:pt x="1573162" y="436457"/>
                  <a:pt x="1578078" y="490534"/>
                </a:cubicBezTo>
                <a:cubicBezTo>
                  <a:pt x="1573162" y="628186"/>
                  <a:pt x="1576597" y="766390"/>
                  <a:pt x="1563329" y="903489"/>
                </a:cubicBezTo>
                <a:cubicBezTo>
                  <a:pt x="1561622" y="921132"/>
                  <a:pt x="1541032" y="931537"/>
                  <a:pt x="1533833" y="947734"/>
                </a:cubicBezTo>
                <a:cubicBezTo>
                  <a:pt x="1521205" y="976147"/>
                  <a:pt x="1526322" y="1014239"/>
                  <a:pt x="1504336" y="1036225"/>
                </a:cubicBezTo>
                <a:cubicBezTo>
                  <a:pt x="1489588" y="1050973"/>
                  <a:pt x="1472214" y="1063498"/>
                  <a:pt x="1460091" y="1080470"/>
                </a:cubicBezTo>
                <a:cubicBezTo>
                  <a:pt x="1447312" y="1098360"/>
                  <a:pt x="1447484" y="1125388"/>
                  <a:pt x="1430594" y="1139463"/>
                </a:cubicBezTo>
                <a:cubicBezTo>
                  <a:pt x="1415022" y="1152439"/>
                  <a:pt x="1391090" y="1148643"/>
                  <a:pt x="1371600" y="1154212"/>
                </a:cubicBezTo>
                <a:cubicBezTo>
                  <a:pt x="1356652" y="1158483"/>
                  <a:pt x="1342103" y="1164044"/>
                  <a:pt x="1327355" y="1168960"/>
                </a:cubicBezTo>
                <a:cubicBezTo>
                  <a:pt x="1233949" y="1164044"/>
                  <a:pt x="1138276" y="1175244"/>
                  <a:pt x="1047136" y="1154212"/>
                </a:cubicBezTo>
                <a:cubicBezTo>
                  <a:pt x="1005929" y="1144703"/>
                  <a:pt x="976719" y="1107138"/>
                  <a:pt x="943897" y="1080470"/>
                </a:cubicBezTo>
                <a:cubicBezTo>
                  <a:pt x="698770" y="881304"/>
                  <a:pt x="903763" y="1038450"/>
                  <a:pt x="737420" y="888741"/>
                </a:cubicBezTo>
                <a:cubicBezTo>
                  <a:pt x="649305" y="809437"/>
                  <a:pt x="663949" y="833825"/>
                  <a:pt x="545691" y="770754"/>
                </a:cubicBezTo>
                <a:cubicBezTo>
                  <a:pt x="450404" y="719934"/>
                  <a:pt x="447462" y="709070"/>
                  <a:pt x="353962" y="667515"/>
                </a:cubicBezTo>
                <a:cubicBezTo>
                  <a:pt x="339755" y="661201"/>
                  <a:pt x="324465" y="657683"/>
                  <a:pt x="309716" y="652767"/>
                </a:cubicBezTo>
                <a:cubicBezTo>
                  <a:pt x="265471" y="667515"/>
                  <a:pt x="209959" y="664034"/>
                  <a:pt x="176981" y="697012"/>
                </a:cubicBezTo>
                <a:cubicBezTo>
                  <a:pt x="160098" y="713895"/>
                  <a:pt x="129370" y="843210"/>
                  <a:pt x="117987" y="888741"/>
                </a:cubicBezTo>
                <a:cubicBezTo>
                  <a:pt x="122903" y="982147"/>
                  <a:pt x="116709" y="1076808"/>
                  <a:pt x="132736" y="1168960"/>
                </a:cubicBezTo>
                <a:cubicBezTo>
                  <a:pt x="136948" y="1193177"/>
                  <a:pt x="153965" y="1219323"/>
                  <a:pt x="176981" y="1227954"/>
                </a:cubicBezTo>
                <a:cubicBezTo>
                  <a:pt x="200452" y="1236756"/>
                  <a:pt x="226142" y="1218121"/>
                  <a:pt x="250723" y="1213205"/>
                </a:cubicBezTo>
                <a:cubicBezTo>
                  <a:pt x="372781" y="1121661"/>
                  <a:pt x="251679" y="1222714"/>
                  <a:pt x="398207" y="1036225"/>
                </a:cubicBezTo>
                <a:cubicBezTo>
                  <a:pt x="419684" y="1008891"/>
                  <a:pt x="449058" y="988644"/>
                  <a:pt x="471949" y="962483"/>
                </a:cubicBezTo>
                <a:cubicBezTo>
                  <a:pt x="534013" y="891552"/>
                  <a:pt x="466721" y="911888"/>
                  <a:pt x="589936" y="829747"/>
                </a:cubicBezTo>
                <a:cubicBezTo>
                  <a:pt x="604684" y="819915"/>
                  <a:pt x="618574" y="808654"/>
                  <a:pt x="634181" y="800251"/>
                </a:cubicBezTo>
                <a:cubicBezTo>
                  <a:pt x="682575" y="774193"/>
                  <a:pt x="734534" y="754788"/>
                  <a:pt x="781665" y="726509"/>
                </a:cubicBezTo>
                <a:cubicBezTo>
                  <a:pt x="872788" y="671834"/>
                  <a:pt x="827597" y="689215"/>
                  <a:pt x="914400" y="667515"/>
                </a:cubicBezTo>
                <a:cubicBezTo>
                  <a:pt x="1075440" y="560154"/>
                  <a:pt x="827175" y="718501"/>
                  <a:pt x="1017639" y="623270"/>
                </a:cubicBezTo>
                <a:cubicBezTo>
                  <a:pt x="1039625" y="612277"/>
                  <a:pt x="1054647" y="590018"/>
                  <a:pt x="1076633" y="579025"/>
                </a:cubicBezTo>
                <a:cubicBezTo>
                  <a:pt x="1094763" y="569960"/>
                  <a:pt x="1116397" y="570686"/>
                  <a:pt x="1135626" y="564276"/>
                </a:cubicBezTo>
                <a:cubicBezTo>
                  <a:pt x="1160742" y="555904"/>
                  <a:pt x="1184787" y="544612"/>
                  <a:pt x="1209368" y="534780"/>
                </a:cubicBezTo>
                <a:cubicBezTo>
                  <a:pt x="1229033" y="515115"/>
                  <a:pt x="1244779" y="490525"/>
                  <a:pt x="1268362" y="475786"/>
                </a:cubicBezTo>
                <a:cubicBezTo>
                  <a:pt x="1285551" y="465043"/>
                  <a:pt x="1308724" y="469023"/>
                  <a:pt x="1327355" y="461038"/>
                </a:cubicBezTo>
                <a:cubicBezTo>
                  <a:pt x="1459324" y="404480"/>
                  <a:pt x="1248097" y="452124"/>
                  <a:pt x="1460091" y="416793"/>
                </a:cubicBezTo>
                <a:cubicBezTo>
                  <a:pt x="1474839" y="411877"/>
                  <a:pt x="1489388" y="406315"/>
                  <a:pt x="1504336" y="402044"/>
                </a:cubicBezTo>
                <a:cubicBezTo>
                  <a:pt x="1523826" y="396475"/>
                  <a:pt x="1544350" y="394413"/>
                  <a:pt x="1563329" y="387296"/>
                </a:cubicBezTo>
                <a:cubicBezTo>
                  <a:pt x="1583915" y="379576"/>
                  <a:pt x="1602658" y="367631"/>
                  <a:pt x="1622323" y="357799"/>
                </a:cubicBezTo>
                <a:cubicBezTo>
                  <a:pt x="1637071" y="362715"/>
                  <a:pt x="1664851" y="357096"/>
                  <a:pt x="1666568" y="372547"/>
                </a:cubicBezTo>
                <a:cubicBezTo>
                  <a:pt x="1671045" y="412838"/>
                  <a:pt x="1647738" y="451423"/>
                  <a:pt x="1637071" y="490534"/>
                </a:cubicBezTo>
                <a:cubicBezTo>
                  <a:pt x="1632981" y="505533"/>
                  <a:pt x="1632035" y="522640"/>
                  <a:pt x="1622323" y="534780"/>
                </a:cubicBezTo>
                <a:cubicBezTo>
                  <a:pt x="1611250" y="548621"/>
                  <a:pt x="1591418" y="552604"/>
                  <a:pt x="1578078" y="564276"/>
                </a:cubicBezTo>
                <a:cubicBezTo>
                  <a:pt x="1551917" y="587167"/>
                  <a:pt x="1530497" y="615127"/>
                  <a:pt x="1504336" y="638018"/>
                </a:cubicBezTo>
                <a:cubicBezTo>
                  <a:pt x="1490996" y="649690"/>
                  <a:pt x="1473708" y="656168"/>
                  <a:pt x="1460091" y="667515"/>
                </a:cubicBezTo>
                <a:cubicBezTo>
                  <a:pt x="1444068" y="680868"/>
                  <a:pt x="1431681" y="698186"/>
                  <a:pt x="1415845" y="711760"/>
                </a:cubicBezTo>
                <a:cubicBezTo>
                  <a:pt x="1351546" y="766873"/>
                  <a:pt x="1357374" y="750742"/>
                  <a:pt x="1283110" y="800251"/>
                </a:cubicBezTo>
                <a:cubicBezTo>
                  <a:pt x="1262658" y="813886"/>
                  <a:pt x="1244568" y="830861"/>
                  <a:pt x="1224116" y="844496"/>
                </a:cubicBezTo>
                <a:cubicBezTo>
                  <a:pt x="1162899" y="885307"/>
                  <a:pt x="1129071" y="899393"/>
                  <a:pt x="1061884" y="932986"/>
                </a:cubicBezTo>
                <a:cubicBezTo>
                  <a:pt x="918232" y="1076638"/>
                  <a:pt x="1139421" y="867068"/>
                  <a:pt x="943897" y="1006728"/>
                </a:cubicBezTo>
                <a:cubicBezTo>
                  <a:pt x="827151" y="1090118"/>
                  <a:pt x="1000175" y="1022380"/>
                  <a:pt x="870155" y="1065722"/>
                </a:cubicBezTo>
                <a:cubicBezTo>
                  <a:pt x="850491" y="1085386"/>
                  <a:pt x="832091" y="1106402"/>
                  <a:pt x="811162" y="1124715"/>
                </a:cubicBezTo>
                <a:cubicBezTo>
                  <a:pt x="792663" y="1140901"/>
                  <a:pt x="767904" y="1150077"/>
                  <a:pt x="752168" y="1168960"/>
                </a:cubicBezTo>
                <a:cubicBezTo>
                  <a:pt x="742216" y="1180903"/>
                  <a:pt x="743544" y="1198916"/>
                  <a:pt x="737420" y="1213205"/>
                </a:cubicBezTo>
                <a:cubicBezTo>
                  <a:pt x="728759" y="1233413"/>
                  <a:pt x="717755" y="1252534"/>
                  <a:pt x="707923" y="1272199"/>
                </a:cubicBezTo>
                <a:cubicBezTo>
                  <a:pt x="726284" y="1382365"/>
                  <a:pt x="695561" y="1353513"/>
                  <a:pt x="796413" y="1390186"/>
                </a:cubicBezTo>
                <a:cubicBezTo>
                  <a:pt x="825634" y="1400812"/>
                  <a:pt x="855407" y="1409851"/>
                  <a:pt x="884904" y="1419683"/>
                </a:cubicBezTo>
                <a:lnTo>
                  <a:pt x="929149" y="1434431"/>
                </a:lnTo>
                <a:cubicBezTo>
                  <a:pt x="988142" y="1429515"/>
                  <a:pt x="1048081" y="1431293"/>
                  <a:pt x="1106129" y="1419683"/>
                </a:cubicBezTo>
                <a:cubicBezTo>
                  <a:pt x="1123510" y="1416207"/>
                  <a:pt x="1150375" y="1407912"/>
                  <a:pt x="1150375" y="1390186"/>
                </a:cubicBezTo>
                <a:cubicBezTo>
                  <a:pt x="1150375" y="1345490"/>
                  <a:pt x="1095565" y="1285519"/>
                  <a:pt x="1061884" y="1257451"/>
                </a:cubicBezTo>
                <a:cubicBezTo>
                  <a:pt x="1048267" y="1246103"/>
                  <a:pt x="1030173" y="1240488"/>
                  <a:pt x="1017639" y="1227954"/>
                </a:cubicBezTo>
                <a:cubicBezTo>
                  <a:pt x="895022" y="1105337"/>
                  <a:pt x="1014427" y="1191400"/>
                  <a:pt x="914400" y="1124715"/>
                </a:cubicBezTo>
                <a:cubicBezTo>
                  <a:pt x="871625" y="1060551"/>
                  <a:pt x="813866" y="974590"/>
                  <a:pt x="781665" y="918238"/>
                </a:cubicBezTo>
                <a:cubicBezTo>
                  <a:pt x="742336" y="849412"/>
                  <a:pt x="703395" y="780363"/>
                  <a:pt x="663678" y="711760"/>
                </a:cubicBezTo>
                <a:cubicBezTo>
                  <a:pt x="649315" y="686952"/>
                  <a:pt x="635334" y="661869"/>
                  <a:pt x="619433" y="638018"/>
                </a:cubicBezTo>
                <a:cubicBezTo>
                  <a:pt x="609601" y="623270"/>
                  <a:pt x="597135" y="609971"/>
                  <a:pt x="589936" y="593773"/>
                </a:cubicBezTo>
                <a:cubicBezTo>
                  <a:pt x="577308" y="565361"/>
                  <a:pt x="582425" y="527269"/>
                  <a:pt x="560439" y="505283"/>
                </a:cubicBezTo>
                <a:cubicBezTo>
                  <a:pt x="540774" y="485618"/>
                  <a:pt x="518519" y="468241"/>
                  <a:pt x="501445" y="446289"/>
                </a:cubicBezTo>
                <a:cubicBezTo>
                  <a:pt x="352212" y="254418"/>
                  <a:pt x="572612" y="495010"/>
                  <a:pt x="398207" y="298805"/>
                </a:cubicBezTo>
                <a:cubicBezTo>
                  <a:pt x="379731" y="278020"/>
                  <a:pt x="357312" y="260927"/>
                  <a:pt x="339213" y="239812"/>
                </a:cubicBezTo>
                <a:cubicBezTo>
                  <a:pt x="327677" y="226354"/>
                  <a:pt x="322250" y="208101"/>
                  <a:pt x="309716" y="195567"/>
                </a:cubicBezTo>
                <a:cubicBezTo>
                  <a:pt x="172069" y="57920"/>
                  <a:pt x="324461" y="249641"/>
                  <a:pt x="206478" y="92328"/>
                </a:cubicBezTo>
                <a:cubicBezTo>
                  <a:pt x="211394" y="72663"/>
                  <a:pt x="201061" y="35392"/>
                  <a:pt x="221226" y="33334"/>
                </a:cubicBezTo>
                <a:cubicBezTo>
                  <a:pt x="1198713" y="-66410"/>
                  <a:pt x="688504" y="98799"/>
                  <a:pt x="973394" y="3838"/>
                </a:cubicBezTo>
                <a:cubicBezTo>
                  <a:pt x="1007807" y="8754"/>
                  <a:pt x="1049193" y="-2756"/>
                  <a:pt x="1076633" y="18586"/>
                </a:cubicBezTo>
                <a:cubicBezTo>
                  <a:pt x="1101176" y="37675"/>
                  <a:pt x="1105215" y="75997"/>
                  <a:pt x="1106129" y="107076"/>
                </a:cubicBezTo>
                <a:cubicBezTo>
                  <a:pt x="1110178" y="244756"/>
                  <a:pt x="1100249" y="382577"/>
                  <a:pt x="1091381" y="520031"/>
                </a:cubicBezTo>
                <a:cubicBezTo>
                  <a:pt x="1090380" y="535545"/>
                  <a:pt x="1084346" y="550778"/>
                  <a:pt x="1076633" y="564276"/>
                </a:cubicBezTo>
                <a:cubicBezTo>
                  <a:pt x="1064437" y="585618"/>
                  <a:pt x="1049768" y="605889"/>
                  <a:pt x="1032387" y="623270"/>
                </a:cubicBezTo>
                <a:cubicBezTo>
                  <a:pt x="1019853" y="635804"/>
                  <a:pt x="1002890" y="642935"/>
                  <a:pt x="988142" y="652767"/>
                </a:cubicBezTo>
                <a:cubicBezTo>
                  <a:pt x="952677" y="705964"/>
                  <a:pt x="930769" y="745092"/>
                  <a:pt x="870155" y="785502"/>
                </a:cubicBezTo>
                <a:cubicBezTo>
                  <a:pt x="840658" y="805167"/>
                  <a:pt x="814981" y="832381"/>
                  <a:pt x="781665" y="844496"/>
                </a:cubicBezTo>
                <a:cubicBezTo>
                  <a:pt x="727588" y="864160"/>
                  <a:pt x="669664" y="875419"/>
                  <a:pt x="619433" y="903489"/>
                </a:cubicBezTo>
                <a:cubicBezTo>
                  <a:pt x="501592" y="969341"/>
                  <a:pt x="391552" y="1048373"/>
                  <a:pt x="280220" y="1124715"/>
                </a:cubicBezTo>
                <a:cubicBezTo>
                  <a:pt x="219403" y="1166418"/>
                  <a:pt x="164006" y="1215674"/>
                  <a:pt x="103239" y="1257451"/>
                </a:cubicBezTo>
                <a:cubicBezTo>
                  <a:pt x="68938" y="1281033"/>
                  <a:pt x="37809" y="1289092"/>
                  <a:pt x="0" y="1301696"/>
                </a:cubicBezTo>
                <a:cubicBezTo>
                  <a:pt x="146427" y="1360267"/>
                  <a:pt x="65813" y="1347232"/>
                  <a:pt x="309716" y="1242702"/>
                </a:cubicBezTo>
                <a:cubicBezTo>
                  <a:pt x="336064" y="1231410"/>
                  <a:pt x="359274" y="1213847"/>
                  <a:pt x="383458" y="1198457"/>
                </a:cubicBezTo>
                <a:cubicBezTo>
                  <a:pt x="413367" y="1179424"/>
                  <a:pt x="438317" y="1150673"/>
                  <a:pt x="471949" y="1139463"/>
                </a:cubicBezTo>
                <a:cubicBezTo>
                  <a:pt x="501446" y="1129631"/>
                  <a:pt x="529770" y="1115079"/>
                  <a:pt x="560439" y="1109967"/>
                </a:cubicBezTo>
                <a:cubicBezTo>
                  <a:pt x="736350" y="1080647"/>
                  <a:pt x="619071" y="1096877"/>
                  <a:pt x="914400" y="1080470"/>
                </a:cubicBezTo>
                <a:cubicBezTo>
                  <a:pt x="933308" y="1075743"/>
                  <a:pt x="996477" y="1061554"/>
                  <a:pt x="1017639" y="1050973"/>
                </a:cubicBezTo>
                <a:cubicBezTo>
                  <a:pt x="1033493" y="1043046"/>
                  <a:pt x="1047136" y="1031308"/>
                  <a:pt x="1061884" y="1021476"/>
                </a:cubicBezTo>
                <a:cubicBezTo>
                  <a:pt x="1091884" y="931477"/>
                  <a:pt x="1114251" y="905580"/>
                  <a:pt x="1076633" y="800251"/>
                </a:cubicBezTo>
                <a:cubicBezTo>
                  <a:pt x="1066046" y="770606"/>
                  <a:pt x="1036526" y="751692"/>
                  <a:pt x="1017639" y="726509"/>
                </a:cubicBezTo>
                <a:cubicBezTo>
                  <a:pt x="968228" y="660628"/>
                  <a:pt x="978376" y="642999"/>
                  <a:pt x="899652" y="564276"/>
                </a:cubicBezTo>
                <a:cubicBezTo>
                  <a:pt x="865239" y="529863"/>
                  <a:pt x="836906" y="488034"/>
                  <a:pt x="796413" y="461038"/>
                </a:cubicBezTo>
                <a:cubicBezTo>
                  <a:pt x="781665" y="451206"/>
                  <a:pt x="734443" y="431541"/>
                  <a:pt x="752168" y="431541"/>
                </a:cubicBezTo>
                <a:cubicBezTo>
                  <a:pt x="778642" y="431541"/>
                  <a:pt x="801030" y="451991"/>
                  <a:pt x="825910" y="461038"/>
                </a:cubicBezTo>
                <a:cubicBezTo>
                  <a:pt x="930703" y="499144"/>
                  <a:pt x="902264" y="488800"/>
                  <a:pt x="1017639" y="505283"/>
                </a:cubicBezTo>
                <a:cubicBezTo>
                  <a:pt x="1130710" y="500367"/>
                  <a:pt x="1245096" y="508415"/>
                  <a:pt x="1356852" y="490534"/>
                </a:cubicBezTo>
                <a:cubicBezTo>
                  <a:pt x="1374355" y="487734"/>
                  <a:pt x="1386349" y="464014"/>
                  <a:pt x="1386349" y="446289"/>
                </a:cubicBezTo>
                <a:cubicBezTo>
                  <a:pt x="1386349" y="369869"/>
                  <a:pt x="1361256" y="374015"/>
                  <a:pt x="1312607" y="357799"/>
                </a:cubicBezTo>
                <a:cubicBezTo>
                  <a:pt x="1292942" y="343051"/>
                  <a:pt x="1275599" y="324547"/>
                  <a:pt x="1253613" y="313554"/>
                </a:cubicBezTo>
                <a:cubicBezTo>
                  <a:pt x="1239723" y="306609"/>
                  <a:pt x="1128642" y="285610"/>
                  <a:pt x="1120878" y="284057"/>
                </a:cubicBezTo>
                <a:cubicBezTo>
                  <a:pt x="914400" y="288973"/>
                  <a:pt x="707777" y="289635"/>
                  <a:pt x="501445" y="298805"/>
                </a:cubicBezTo>
                <a:cubicBezTo>
                  <a:pt x="456623" y="300797"/>
                  <a:pt x="451620" y="325867"/>
                  <a:pt x="412955" y="343051"/>
                </a:cubicBezTo>
                <a:cubicBezTo>
                  <a:pt x="384543" y="355679"/>
                  <a:pt x="353962" y="362715"/>
                  <a:pt x="324465" y="372547"/>
                </a:cubicBezTo>
                <a:cubicBezTo>
                  <a:pt x="309717" y="377463"/>
                  <a:pt x="293155" y="378673"/>
                  <a:pt x="280220" y="387296"/>
                </a:cubicBezTo>
                <a:cubicBezTo>
                  <a:pt x="251923" y="406161"/>
                  <a:pt x="193291" y="456457"/>
                  <a:pt x="147484" y="461038"/>
                </a:cubicBezTo>
                <a:cubicBezTo>
                  <a:pt x="113242" y="464462"/>
                  <a:pt x="78658" y="461038"/>
                  <a:pt x="44245" y="46103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651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50824" y="115888"/>
            <a:ext cx="8785671" cy="820737"/>
          </a:xfrm>
          <a:solidFill>
            <a:schemeClr val="bg2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algn="l"/>
            <a:r>
              <a:rPr lang="en-US" sz="3200" b="1" dirty="0" smtClean="0">
                <a:solidFill>
                  <a:srgbClr val="00B0F0"/>
                </a:solidFill>
                <a:latin typeface="Gungsuh" pitchFamily="18" charset="-127"/>
              </a:rPr>
              <a:t>How should we organise ourselves?</a:t>
            </a:r>
            <a:endParaRPr lang="en-US" sz="3200" b="1" dirty="0">
              <a:solidFill>
                <a:srgbClr val="00B0F0"/>
              </a:solidFill>
              <a:latin typeface="Gungsuh" pitchFamily="18" charset="-127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4" y="1340768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+mn-lt"/>
              </a:rPr>
              <a:t>Form groups of 6 that include a good mix of shapes.</a:t>
            </a:r>
          </a:p>
          <a:p>
            <a:endParaRPr lang="en-GB" sz="2400" dirty="0">
              <a:latin typeface="+mn-lt"/>
            </a:endParaRPr>
          </a:p>
          <a:p>
            <a:r>
              <a:rPr lang="en-GB" sz="2400" dirty="0" smtClean="0">
                <a:latin typeface="+mn-lt"/>
              </a:rPr>
              <a:t>Ensure that you personally are in a group with your own school colleague(s)</a:t>
            </a:r>
          </a:p>
        </p:txBody>
      </p:sp>
      <p:sp>
        <p:nvSpPr>
          <p:cNvPr id="4" name="Up-Down Arrow 3"/>
          <p:cNvSpPr/>
          <p:nvPr/>
        </p:nvSpPr>
        <p:spPr>
          <a:xfrm rot="5400000">
            <a:off x="4006432" y="1016732"/>
            <a:ext cx="1080120" cy="8208912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27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1427</TotalTime>
  <Words>547</Words>
  <Application>Microsoft Office PowerPoint</Application>
  <PresentationFormat>On-screen Show (4:3)</PresentationFormat>
  <Paragraphs>88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Clarity</vt:lpstr>
      <vt:lpstr>Developing thinking skills and assessment through literacy</vt:lpstr>
      <vt:lpstr>PowerPoint Presentation</vt:lpstr>
      <vt:lpstr>Project Day 1</vt:lpstr>
      <vt:lpstr>Project Day 2</vt:lpstr>
      <vt:lpstr>Project Day 3</vt:lpstr>
      <vt:lpstr>Learning Lineups</vt:lpstr>
      <vt:lpstr>Learning Lineups</vt:lpstr>
      <vt:lpstr>Learning Lineups</vt:lpstr>
      <vt:lpstr>How should we organise ourselves?</vt:lpstr>
      <vt:lpstr>Indicate group strengths</vt:lpstr>
      <vt:lpstr>Allocate group roles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6 for 1 Activity?</vt:lpstr>
      <vt:lpstr>PowerPoint Presentation</vt:lpstr>
      <vt:lpstr>PowerPoint Presentation</vt:lpstr>
      <vt:lpstr>Which is most dangerous and why?</vt:lpstr>
      <vt:lpstr>Which is the odd one out and why?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www.thinkingclassroom.co.uk</vt:lpstr>
      <vt:lpstr>Thinking Stories</vt:lpstr>
      <vt:lpstr>PowerPoint Presentation</vt:lpstr>
      <vt:lpstr>PowerPoint Presentation</vt:lpstr>
      <vt:lpstr>Next Steps Plenary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 future-Proof Curriculum?</dc:title>
  <dc:creator>Windows7</dc:creator>
  <cp:lastModifiedBy>Windows7</cp:lastModifiedBy>
  <cp:revision>247</cp:revision>
  <cp:lastPrinted>2011-12-01T12:36:39Z</cp:lastPrinted>
  <dcterms:created xsi:type="dcterms:W3CDTF">2011-11-15T11:27:10Z</dcterms:created>
  <dcterms:modified xsi:type="dcterms:W3CDTF">2012-02-22T08:14:35Z</dcterms:modified>
</cp:coreProperties>
</file>